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Lst>
  <p:sldSz cy="5143500" cx="9144000"/>
  <p:notesSz cx="6858000" cy="9144000"/>
  <p:embeddedFontLst>
    <p:embeddedFont>
      <p:font typeface="Helvetica Neue"/>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HelveticaNeue-bold.fntdata"/><Relationship Id="rId90" Type="http://schemas.openxmlformats.org/officeDocument/2006/relationships/font" Target="fonts/HelveticaNeue-regular.fntdata"/><Relationship Id="rId93" Type="http://schemas.openxmlformats.org/officeDocument/2006/relationships/font" Target="fonts/HelveticaNeue-boldItalic.fntdata"/><Relationship Id="rId92" Type="http://schemas.openxmlformats.org/officeDocument/2006/relationships/font" Target="fonts/HelveticaNeue-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a document dump, not a data dump, but the idea is the same. Just because the data is there, doesn’t mean there’s a story.</a:t>
            </a:r>
            <a:endParaRPr/>
          </a:p>
          <a:p>
            <a:pPr indent="0" lvl="0" marL="0">
              <a:spcBef>
                <a:spcPts val="0"/>
              </a:spcBef>
              <a:spcAft>
                <a:spcPts val="0"/>
              </a:spcAft>
              <a:buNone/>
            </a:pPr>
            <a:r>
              <a:t/>
            </a:r>
            <a:endParaRPr/>
          </a:p>
          <a:p>
            <a:pPr indent="0" lvl="0" marL="0" rtl="0">
              <a:spcBef>
                <a:spcPts val="0"/>
              </a:spcBef>
              <a:spcAft>
                <a:spcPts val="0"/>
              </a:spcAft>
              <a:buNone/>
            </a:pPr>
            <a:r>
              <a:rPr lang="en"/>
              <a:t>I don’t really begrudge them this story - people knew the emails came out, so it was important to say that nothing was in there on the record, imo. But assuming there’s a story in a data or document dump is often wrong. Especially if you’re trying to do it on deadline.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good indication of an on-deadline, we-felt-obliged-to-write-this-story non-story? The size of the dataset is in the lead.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Start with a question! Then find the data to answer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story then goes into some detail of why the R line is so jumpy, citing studies about how long people remember persuasive messages for, etc.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the description of the dataset at the bottom of the story. The reporter decided to answer his question by seeking out related data (sometimes when you do this, like in any reporting, you find out you don’t have a story, but here he did). In this case the data was quite easy to find - the upshot had a contributor who could just hand it over.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one of (and possible _the_) oldest app getting ongoing maintenance at the NYT. You’ll note the overlapping text and generally old design.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data came from digging through court documents and filing FOIAs, and then manually converting those documents into the numbers and updates you see in the graphic.</a:t>
            </a:r>
            <a:endParaRPr/>
          </a:p>
          <a:p>
            <a:pPr indent="0" lvl="0" marL="0">
              <a:spcBef>
                <a:spcPts val="0"/>
              </a:spcBef>
              <a:spcAft>
                <a:spcPts val="0"/>
              </a:spcAft>
              <a:buNone/>
            </a:pPr>
            <a:r>
              <a:t/>
            </a:r>
            <a:endParaRPr/>
          </a:p>
          <a:p>
            <a:pPr indent="0" lvl="0" marL="0">
              <a:spcBef>
                <a:spcPts val="0"/>
              </a:spcBef>
              <a:spcAft>
                <a:spcPts val="0"/>
              </a:spcAft>
              <a:buNone/>
            </a:pPr>
            <a:r>
              <a:rPr lang="en"/>
              <a:t>Funny story: given when the code was written, there is actually no way in the app to add someone to gitmo. My colleage Jeremy Bowers maintains the app (he inherited it from 2 previous maintainers), and every time he sees our two reporters who have covered gitmo chatting, he gets a little nervous.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Gitmo data didn’t just turn into one graphic, it powered dozens of stories about the detainees, the process, etc.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 the stories didn’t stop in the Gitmo heyday. This is from a much more recent story. Charlie Savage has been watching this data for so long. He noticed it seemed odd that a yemeni detainee had been transferred to Estonia. So he looked him up and got him on the record.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the guy who gets most of the data. Here he is in his own words.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 is answerable with data - I just have to figure out who has the list!</a:t>
            </a:r>
            <a:endParaRPr/>
          </a:p>
          <a:p>
            <a:pPr indent="0" lvl="0" marL="0">
              <a:spcBef>
                <a:spcPts val="0"/>
              </a:spcBef>
              <a:spcAft>
                <a:spcPts val="0"/>
              </a:spcAft>
              <a:buNone/>
            </a:pPr>
            <a:r>
              <a:rPr lang="en"/>
              <a:t>*It is precise. I’ve defined my question in terms of wards, and I know that most DC data is broken up by ward.</a:t>
            </a:r>
            <a:endParaRPr/>
          </a:p>
          <a:p>
            <a:pPr indent="0" lvl="0" marL="0">
              <a:spcBef>
                <a:spcPts val="0"/>
              </a:spcBef>
              <a:spcAft>
                <a:spcPts val="0"/>
              </a:spcAft>
              <a:buNone/>
            </a:pPr>
            <a:r>
              <a:rPr lang="en"/>
              <a:t>*It gives me the opportunity for more questions - if I find that some wards have more than others, is that because they are larger in area? Have more people (esp more kids)? Do the ones with fewer spray parks have more of other similar things, like pools? Does spray park distribution correlate with income?</a:t>
            </a:r>
            <a:endParaRPr/>
          </a:p>
          <a:p>
            <a:pPr indent="0" lvl="0" marL="0">
              <a:spcBef>
                <a:spcPts val="0"/>
              </a:spcBef>
              <a:spcAft>
                <a:spcPts val="0"/>
              </a:spcAft>
              <a:buNone/>
            </a:pPr>
            <a:r>
              <a:t/>
            </a:r>
            <a:endParaRPr/>
          </a:p>
          <a:p>
            <a:pPr indent="0" lvl="0" marL="0">
              <a:spcBef>
                <a:spcPts val="0"/>
              </a:spcBef>
              <a:spcAft>
                <a:spcPts val="0"/>
              </a:spcAft>
              <a:buNone/>
            </a:pPr>
            <a:r>
              <a:rPr lang="en"/>
              <a:t>We’ll look at how we solve some of these questions below.</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Obviously we want a data source that will have the answer to our question. It’s important to try to figure this out before investing a lot of time in the data source.</a:t>
            </a:r>
            <a:endParaRPr/>
          </a:p>
          <a:p>
            <a:pPr indent="0" lvl="0" marL="0">
              <a:spcBef>
                <a:spcPts val="0"/>
              </a:spcBef>
              <a:spcAft>
                <a:spcPts val="0"/>
              </a:spcAft>
              <a:buNone/>
            </a:pPr>
            <a:r>
              <a:t/>
            </a:r>
            <a:endParaRPr/>
          </a:p>
          <a:p>
            <a:pPr indent="0" lvl="0" marL="0">
              <a:spcBef>
                <a:spcPts val="0"/>
              </a:spcBef>
              <a:spcAft>
                <a:spcPts val="0"/>
              </a:spcAft>
              <a:buNone/>
            </a:pPr>
            <a:r>
              <a:rPr lang="en"/>
              <a:t>By trustworthy, I mean the entity that provides it has a reason to have the data and know it’s accurate, or has a reputation of doing so.</a:t>
            </a:r>
            <a:endParaRPr/>
          </a:p>
          <a:p>
            <a:pPr indent="0" lvl="0" marL="0">
              <a:spcBef>
                <a:spcPts val="0"/>
              </a:spcBef>
              <a:spcAft>
                <a:spcPts val="0"/>
              </a:spcAft>
              <a:buNone/>
            </a:pPr>
            <a:r>
              <a:t/>
            </a:r>
            <a:endParaRPr/>
          </a:p>
          <a:p>
            <a:pPr indent="0" lvl="0" marL="0">
              <a:spcBef>
                <a:spcPts val="0"/>
              </a:spcBef>
              <a:spcAft>
                <a:spcPts val="0"/>
              </a:spcAft>
              <a:buNone/>
            </a:pPr>
            <a:r>
              <a:rPr lang="en"/>
              <a:t>Does the data source really need to be objective? I guess it depends a little on what question you’re asking. For example, it is very easy to ask biased poll questions. “Do you support medicare for all ” vs “should we raise taxes in order to subsidize healthcare for people who can’t afford it?” So maybe objectivity isn’t exactly the right word, but we want any potentially biasing information to be disclosed. </a:t>
            </a:r>
            <a:endParaRPr/>
          </a:p>
          <a:p>
            <a:pPr indent="0" lvl="0" marL="0">
              <a:spcBef>
                <a:spcPts val="0"/>
              </a:spcBef>
              <a:spcAft>
                <a:spcPts val="0"/>
              </a:spcAft>
              <a:buNone/>
            </a:pPr>
            <a:r>
              <a:t/>
            </a:r>
            <a:endParaRPr/>
          </a:p>
          <a:p>
            <a:pPr indent="0" lvl="0" marL="0">
              <a:spcBef>
                <a:spcPts val="0"/>
              </a:spcBef>
              <a:spcAft>
                <a:spcPts val="0"/>
              </a:spcAft>
              <a:buNone/>
            </a:pPr>
            <a:r>
              <a:rPr lang="en"/>
              <a:t>When you publish an analysis or graphic based on data, people will ask questions. You probably are going to need to be able to say more than “just trust me”. If it’s a public or publishable dataset, that’s helpful. If not, you’re going to have to rely on other sources or the reputation of the holder of the data.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Perhaps you remember that Obama won NC in 2008, but Romney won in 2012?</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Anyone know who this is? Where are the sports fans?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can find out a lot about him. And thankfully, the whole dataset is downloadable, so I can find this information about every NC voter, not only coach K, without running through this search.</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Here’s coach K’s voting history. So.</a:t>
            </a:r>
            <a:endParaRPr/>
          </a:p>
          <a:p>
            <a:pPr indent="0" lvl="0" marL="0">
              <a:spcBef>
                <a:spcPts val="0"/>
              </a:spcBef>
              <a:spcAft>
                <a:spcPts val="0"/>
              </a:spcAft>
              <a:buNone/>
            </a:pPr>
            <a:r>
              <a:rPr lang="en"/>
              <a:t>Is this dataset trustworthy? Well, it’s provided by the NC secretary of state, and they’re in a position to know.</a:t>
            </a:r>
            <a:endParaRPr/>
          </a:p>
          <a:p>
            <a:pPr indent="0" lvl="0" marL="0">
              <a:spcBef>
                <a:spcPts val="0"/>
              </a:spcBef>
              <a:spcAft>
                <a:spcPts val="0"/>
              </a:spcAft>
              <a:buNone/>
            </a:pPr>
            <a:r>
              <a:rPr lang="en"/>
              <a:t>Is it objective? Yes, it’s just a factual list of voting information.</a:t>
            </a:r>
            <a:endParaRPr/>
          </a:p>
          <a:p>
            <a:pPr indent="0" lvl="0" marL="0">
              <a:spcBef>
                <a:spcPts val="0"/>
              </a:spcBef>
              <a:spcAft>
                <a:spcPts val="0"/>
              </a:spcAft>
              <a:buNone/>
            </a:pPr>
            <a:r>
              <a:rPr lang="en"/>
              <a:t>Is it verifiable? Yes, anyone could do exactly what I did.</a:t>
            </a:r>
            <a:endParaRPr/>
          </a:p>
          <a:p>
            <a:pPr indent="0" lvl="0" marL="0">
              <a:spcBef>
                <a:spcPts val="0"/>
              </a:spcBef>
              <a:spcAft>
                <a:spcPts val="0"/>
              </a:spcAft>
              <a:buNone/>
            </a:pPr>
            <a:r>
              <a:t/>
            </a:r>
            <a:endParaRPr/>
          </a:p>
          <a:p>
            <a:pPr indent="0" lvl="0" marL="0" rtl="0">
              <a:spcBef>
                <a:spcPts val="0"/>
              </a:spcBef>
              <a:spcAft>
                <a:spcPts val="0"/>
              </a:spcAft>
              <a:buNone/>
            </a:pPr>
            <a:r>
              <a:rPr lang="en"/>
              <a:t>Just one problem. It doesn’t answer our question. In the US, your vote history is public. But that means when/whether you voted. Not who you voted for. If you want to know that, you’ve got to find a different (and possibly less trustworthy/objective) dataset.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I’ve found a dataset. What do we think about it?</a:t>
            </a:r>
            <a:endParaRPr/>
          </a:p>
          <a:p>
            <a:pPr indent="0" lvl="0" marL="0">
              <a:spcBef>
                <a:spcPts val="0"/>
              </a:spcBef>
              <a:spcAft>
                <a:spcPts val="0"/>
              </a:spcAft>
              <a:buNone/>
            </a:pPr>
            <a:r>
              <a:rPr lang="en"/>
              <a:t>*It will answer my question about spray park by ward</a:t>
            </a:r>
            <a:endParaRPr/>
          </a:p>
          <a:p>
            <a:pPr indent="0" lvl="0" marL="0">
              <a:spcBef>
                <a:spcPts val="0"/>
              </a:spcBef>
              <a:spcAft>
                <a:spcPts val="0"/>
              </a:spcAft>
              <a:buNone/>
            </a:pPr>
            <a:r>
              <a:rPr lang="en"/>
              <a:t>*It is provided by DC government’s department of parks and recreation, they maintain the facilities, so they ought to know</a:t>
            </a:r>
            <a:endParaRPr/>
          </a:p>
          <a:p>
            <a:pPr indent="0" lvl="0" marL="0">
              <a:spcBef>
                <a:spcPts val="0"/>
              </a:spcBef>
              <a:spcAft>
                <a:spcPts val="0"/>
              </a:spcAft>
              <a:buNone/>
            </a:pPr>
            <a:r>
              <a:rPr lang="en"/>
              <a:t>*Is it objective? Yes, it’s just a list. Although if there are spray parks that are privately owned, it might have chosen not to include them in the dataset. This would be a good place to look while turning this into a story!</a:t>
            </a:r>
            <a:endParaRPr/>
          </a:p>
          <a:p>
            <a:pPr indent="0" lvl="0" marL="0" rtl="0">
              <a:spcBef>
                <a:spcPts val="0"/>
              </a:spcBef>
              <a:spcAft>
                <a:spcPts val="0"/>
              </a:spcAft>
              <a:buNone/>
            </a:pPr>
            <a:r>
              <a:rPr lang="en"/>
              <a:t>*Is it verifiable? Yep, it’s right there on their website.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Eg census, gold standard data, right? May I direct your attention to the current question about whether to ask a citizenship question.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Data.gov is a portal for government datasets. They don’t collect the data, they just point you at existing datasets collected and hosted elsewhere.</a:t>
            </a:r>
            <a:endParaRPr/>
          </a:p>
          <a:p>
            <a:pPr indent="0" lvl="0" marL="0" rtl="0">
              <a:spcBef>
                <a:spcPts val="0"/>
              </a:spcBef>
              <a:spcAft>
                <a:spcPts val="0"/>
              </a:spcAft>
              <a:buNone/>
            </a:pPr>
            <a:r>
              <a:t/>
            </a:r>
            <a:endParaRPr/>
          </a:p>
          <a:p>
            <a:pPr indent="0" lvl="0" marL="0" rtl="0">
              <a:spcBef>
                <a:spcPts val="0"/>
              </a:spcBef>
              <a:spcAft>
                <a:spcPts val="0"/>
              </a:spcAft>
              <a:buNone/>
            </a:pPr>
            <a:r>
              <a:rPr lang="en"/>
              <a:t>Many cities and states are starting to have portals like this. Most of them are a lot messier. Best is probably to google the name of your city and “open data portal”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My favorite dataset I have learned about from this newsletter is the list of things that have been lost on the subway in NYC. If you could track down any of the 9 people who have outstanding lost answering machines on the MTA, I would read that story.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you’ve found a dataset that will answer your question. How do you confirm it is objective, trustworthy and verifiable?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Sometimes the best way to vet a dataset is to take a look at it. Here’s an example of a map Alberto saw. He wanted to confirm it was reasonable. Thankfully the source of the data is listed on the map. Alberto is a metal fan. He knows that people often classify very non-metal groups as metal. So what is a metal group?</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According to Alberto, Judas Priest is the metalest.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Judas priest. Metal.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Really, really metal.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are the bands in this chart like known metal bands? Or are they like other non-metal bands that are sometimes classified as metal?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Alberto thankfully knows a lot about nonmetal bands that people call metal. Here are a few bands that are often called “metal” even though they are NOT (according to Alberto) metal.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what does the dataset say? None of the non-metal bands appear in the encyclopaedia metallum. That doesn’t mean this dataset is entirely trustworthy, but it’s a good trust signal. Alberto felt comfortable sharing the map, and would consider using this dataset himself.</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Here’s a dataset description (and URL). What can we determine? (continued on next slide)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AutoNum type="arabicPeriod"/>
            </a:pPr>
            <a:r>
              <a:rPr lang="en"/>
              <a:t>There is such a thing as too-good-to-be-true datasets - eg the other day someone sent me a database of what I thought was all state level campaign finance reports. Turns out it was actually a database of campaign finance LAWS which is interesting, but not really what I thought.</a:t>
            </a:r>
            <a:endParaRPr/>
          </a:p>
          <a:p>
            <a:pPr indent="-298450" lvl="0" marL="457200" rtl="0">
              <a:spcBef>
                <a:spcPts val="0"/>
              </a:spcBef>
              <a:spcAft>
                <a:spcPts val="0"/>
              </a:spcAft>
              <a:buSzPts val="1100"/>
              <a:buAutoNum type="arabicPeriod"/>
            </a:pPr>
            <a:r>
              <a:rPr lang="en"/>
              <a:t>If your data is city salaries, does it contain the mayor? How about your aunt who works at the DMV?</a:t>
            </a:r>
            <a:endParaRPr/>
          </a:p>
          <a:p>
            <a:pPr indent="-298450" lvl="0" marL="457200" rtl="0">
              <a:spcBef>
                <a:spcPts val="0"/>
              </a:spcBef>
              <a:spcAft>
                <a:spcPts val="0"/>
              </a:spcAft>
              <a:buSzPts val="1100"/>
              <a:buAutoNum type="arabicPeriod"/>
            </a:pPr>
            <a:r>
              <a:rPr lang="en"/>
              <a:t>X</a:t>
            </a:r>
            <a:endParaRPr/>
          </a:p>
          <a:p>
            <a:pPr indent="-298450" lvl="0" marL="457200" rtl="0">
              <a:spcBef>
                <a:spcPts val="0"/>
              </a:spcBef>
              <a:spcAft>
                <a:spcPts val="0"/>
              </a:spcAft>
              <a:buSzPts val="1100"/>
              <a:buAutoNum type="arabicPeriod"/>
            </a:pPr>
            <a:r>
              <a:rPr lang="en"/>
              <a:t>People who look at campaign finance fundraising often get really excited when they see this one candidate who claims to have given himself hundreds of millions of dollars. Turns out those are “in-kind services”, meaning he just performed services of, he claims, $900M in value. Those services involve investigating the crimes and coverup FBI, CIA and other branches of the US government.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what’s with this guy making $.96? Will definitely require some investigating. Probably worth starting with a google.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can poke around. And we should. But if we don’t know how the data was collected, and why, and by whom, we are at risk of misrepresenting it. If something is confusing or unclear, do what you would do with any source: confirm, and then if necessary confirm with another source.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from a story I wrote for the Sunlight Foundation in 2015. I spent a lot of time trying to tell a story about why mortgage complaints had spiked in 2013 and then come down.</a:t>
            </a:r>
            <a:endParaRPr/>
          </a:p>
          <a:p>
            <a:pPr indent="0" lvl="0" marL="0">
              <a:spcBef>
                <a:spcPts val="0"/>
              </a:spcBef>
              <a:spcAft>
                <a:spcPts val="0"/>
              </a:spcAft>
              <a:buNone/>
            </a:pPr>
            <a:r>
              <a:t/>
            </a:r>
            <a:endParaRPr/>
          </a:p>
          <a:p>
            <a:pPr indent="0" lvl="0" marL="0">
              <a:spcBef>
                <a:spcPts val="0"/>
              </a:spcBef>
              <a:spcAft>
                <a:spcPts val="0"/>
              </a:spcAft>
              <a:buNone/>
            </a:pPr>
            <a:r>
              <a:rPr lang="en"/>
              <a:t>Guesses?</a:t>
            </a:r>
            <a:endParaRPr/>
          </a:p>
          <a:p>
            <a:pPr indent="0" lvl="0" marL="0">
              <a:spcBef>
                <a:spcPts val="0"/>
              </a:spcBef>
              <a:spcAft>
                <a:spcPts val="0"/>
              </a:spcAft>
              <a:buNone/>
            </a:pPr>
            <a:r>
              <a:t/>
            </a:r>
            <a:endParaRPr/>
          </a:p>
          <a:p>
            <a:pPr indent="0" lvl="0" marL="0">
              <a:spcBef>
                <a:spcPts val="0"/>
              </a:spcBef>
              <a:spcAft>
                <a:spcPts val="0"/>
              </a:spcAft>
              <a:buNone/>
            </a:pPr>
            <a:r>
              <a:rPr lang="en"/>
              <a:t>Mortgage rates hit a record low in 2012. My best guess was that when the went back up again in 2013, people with adjustable rate mortgages started having problems, but then things sort of settled down?</a:t>
            </a:r>
            <a:endParaRPr/>
          </a:p>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turns out I was entirely wrong. The rate of complaints probably went up as people learned about the tool and started complaining. The reason they went down is that the term “debt collection” was added as an option. The most likely answer is that many of those complaints were actually about debt collection on mortgages. So the data we’re seeing is an artifact of how it was collected. This is important given a conversation we had last week about how the census is going to change their race/ethnicity categories, by, among other things, adding middle eastern. People who have previously been reporting a different race (eg white) might now report middle eastern. A bad analysis might suggest that the US is getting less white (as we know it is, unrelated to this change) but good analysis needs to take into account the different options.</a:t>
            </a:r>
            <a:endParaRPr/>
          </a:p>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First I did some research about whether anything major happened in NC in Jan/Feb 2014. Then I picked up the phone and called the person who provided me the data. He told me there was a “law change” in 2014. I tried to find the relevant law change, but the only change I can find made voting MORE restrictive. I suspect there’s an error in here, and I’m not using the data.</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don’t want to pick on 538, really. They are very honest about their mistakes and not making them again, so they make for a very good instructional example.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data was second hand.</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Actually third-hand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They go into a very thorough examination of the dataset in the article.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noted, I don’t really want to pick on 538, but they do a lot of data stuff and they are honest with their mistakes.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a very good example of a bad data omission - if something is defaulting to zero (or a consistent number) that is bad.</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If everything’s coming up kansas, something is wrong with your data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Similarly, if you find a lot of stuff happening in the ocean off the coast of Africa, your dataset probably had lat/log set to zero.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TANGENT: other telltale bad numbers</a:t>
            </a:r>
            <a:endParaRPr/>
          </a:p>
          <a:p>
            <a:pPr indent="0" lvl="0" marL="0">
              <a:spcBef>
                <a:spcPts val="0"/>
              </a:spcBef>
              <a:spcAft>
                <a:spcPts val="0"/>
              </a:spcAft>
              <a:buNone/>
            </a:pPr>
            <a:r>
              <a:t/>
            </a:r>
            <a:endParaRPr/>
          </a:p>
          <a:p>
            <a:pPr indent="0" lvl="0" marL="0">
              <a:spcBef>
                <a:spcPts val="0"/>
              </a:spcBef>
              <a:spcAft>
                <a:spcPts val="0"/>
              </a:spcAft>
              <a:buNone/>
            </a:pPr>
            <a:r>
              <a:rPr lang="en"/>
              <a:t>Many programming languages think the beginning of time is Jan 1, 1970. If you see this date a lot in your dataset, there’s probably a problem (same for any very common start date, because different data entry systems might have different defaults)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this scenario, any number bigger than 2147483647 is turned into that number. (I have called this number, no one picked up)</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3" name="Shape 5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If you have exactly this number of rows or columns, perhaps your data was actually longer but truncated.</a:t>
            </a:r>
            <a:endParaRPr/>
          </a:p>
          <a:p>
            <a:pPr indent="0" lvl="0" marL="0">
              <a:spcBef>
                <a:spcPts val="0"/>
              </a:spcBef>
              <a:spcAft>
                <a:spcPts val="0"/>
              </a:spcAft>
              <a:buNone/>
            </a:pPr>
            <a:r>
              <a:t/>
            </a:r>
            <a:endParaRPr/>
          </a:p>
          <a:p>
            <a:pPr indent="0" lvl="0" marL="0">
              <a:spcBef>
                <a:spcPts val="0"/>
              </a:spcBef>
              <a:spcAft>
                <a:spcPts val="0"/>
              </a:spcAft>
              <a:buNone/>
            </a:pPr>
            <a:r>
              <a:rPr lang="en"/>
              <a:t>(tangent over)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AutoNum type="arabicPeriod"/>
            </a:pPr>
            <a:r>
              <a:rPr lang="en"/>
              <a:t>Wapo on rallygoers. I dislike the percent chart with the blown up people because it’s totally perceptually inaccurate. Also I still have the question: is this different? Maybe these numbers are totally consistent over time (or every time an administration switches). It feels like they tried to address it with the 20% new rallygoers stat, but I’m still not convinced THAT hasn’t always been true. Maybe the rally stats are exactly the same as during the Obama years, the cast just changed.</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a crazy and amazing story. I’m not sure how TAL would have figured this out. But the way the researchers did is fantastic.</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study went like this: they did an online survey, then they sent canvassers to people’s houses, then they did another survey. The result was so amazing and unexpected that some other researchers wanted to try some variations. (LeCour is the original researcher)</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They reported it out by calling the original source. They found a few other pieces of evidence, namely, they did some statistical analysis on the data and found that the distributions look too good to be real.</a:t>
            </a:r>
            <a:endParaRPr/>
          </a:p>
          <a:p>
            <a:pPr indent="0" lvl="0" marL="0">
              <a:spcBef>
                <a:spcPts val="0"/>
              </a:spcBef>
              <a:spcAft>
                <a:spcPts val="0"/>
              </a:spcAft>
              <a:buNone/>
            </a:pPr>
            <a:r>
              <a:t/>
            </a:r>
            <a:endParaRPr/>
          </a:p>
          <a:p>
            <a:pPr indent="0" lvl="0" marL="0">
              <a:spcBef>
                <a:spcPts val="0"/>
              </a:spcBef>
              <a:spcAft>
                <a:spcPts val="0"/>
              </a:spcAft>
              <a:buNone/>
            </a:pPr>
            <a:r>
              <a:rPr lang="en"/>
              <a:t>Note lots of others wrote about this data, but I like the way TAL explained it best. NYT just dumped an editor’s note at the bottom where no one will ever look.</a:t>
            </a:r>
            <a:endParaRPr/>
          </a:p>
          <a:p>
            <a:pPr indent="0" lvl="0" marL="0">
              <a:spcBef>
                <a:spcPts val="0"/>
              </a:spcBef>
              <a:spcAft>
                <a:spcPts val="0"/>
              </a:spcAft>
              <a:buNone/>
            </a:pPr>
            <a:r>
              <a:t/>
            </a:r>
            <a:endParaRPr/>
          </a:p>
          <a:p>
            <a:pPr indent="0" lvl="0" marL="0">
              <a:spcBef>
                <a:spcPts val="0"/>
              </a:spcBef>
              <a:spcAft>
                <a:spcPts val="0"/>
              </a:spcAft>
              <a:buNone/>
            </a:pPr>
            <a:r>
              <a:rPr lang="en"/>
              <a:t>I don’t think anyone expects this level of vetting from journalists. Before LaCour got around to fooling TAL and NYT and many others, he fooled his coauthor (who is very respected in the field) and the editors of a top scientific journal. This is just a great story about data vetting.</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back to where we started.</a:t>
            </a:r>
            <a:endParaRPr/>
          </a:p>
          <a:p>
            <a:pPr indent="0" lvl="0" marL="0">
              <a:spcBef>
                <a:spcPts val="0"/>
              </a:spcBef>
              <a:spcAft>
                <a:spcPts val="0"/>
              </a:spcAft>
              <a:buNone/>
            </a:pPr>
            <a:r>
              <a:t/>
            </a:r>
            <a:endParaRPr/>
          </a:p>
          <a:p>
            <a:pPr indent="0" lvl="0" marL="0" rtl="0">
              <a:spcBef>
                <a:spcPts val="0"/>
              </a:spcBef>
              <a:spcAft>
                <a:spcPts val="0"/>
              </a:spcAft>
              <a:buNone/>
            </a:pPr>
            <a:r>
              <a:rPr lang="en"/>
              <a:t>I still believe starting with a question and finding the data to answer it is the gold standard of data stories. But if we’re being realistic, it’s an impossible standard. Our questions will be influenced by the data that exists and that we know about. And like in any story, your editor will have opinions.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4" name="Shape 6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 you’ll know where to go and what kinds of questions can be answered. And have responses to your editor’s data questions.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(often) a recipe for a bad data story.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6nMFO_5tpvc" TargetMode="Externa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docs.google.com/spreadsheets/d/1wZhPLMCHKJvwOkP4juclhjFgqIY8fQFMemwKL2c64vk/edit#gid=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0.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5.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washingtonpost.com/news/national/wp/2018/04/06/feature/in-reaction-to-trump-millions-of-americans-are-joining-protests-and-getting-political" TargetMode="External"/><Relationship Id="rId4" Type="http://schemas.openxmlformats.org/officeDocument/2006/relationships/hyperlink" Target="https://www.houstonchronicle.com/news/houston-texas/houston/article/Texas-pregnancy-related-deaths-inflated-finds-12819264.ph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Digital Frameworks</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Lesson 2</a:t>
            </a:r>
            <a:endParaRPr/>
          </a:p>
          <a:p>
            <a:pPr indent="0" lvl="0" marL="0" rtl="0">
              <a:spcBef>
                <a:spcPts val="0"/>
              </a:spcBef>
              <a:spcAft>
                <a:spcPts val="0"/>
              </a:spcAft>
              <a:buNone/>
            </a:pPr>
            <a:r>
              <a:rPr lang="en"/>
              <a:t>Medill on the Hill</a:t>
            </a:r>
            <a:endParaRPr/>
          </a:p>
          <a:p>
            <a:pPr indent="0" lvl="0" marL="0" rtl="0">
              <a:spcBef>
                <a:spcPts val="0"/>
              </a:spcBef>
              <a:spcAft>
                <a:spcPts val="0"/>
              </a:spcAft>
              <a:buNone/>
            </a:pPr>
            <a:r>
              <a:rPr lang="en"/>
              <a:t>Rachel Shorey</a:t>
            </a:r>
            <a:endParaRPr/>
          </a:p>
          <a:p>
            <a:pPr indent="0" lvl="0" marL="0" rtl="0">
              <a:spcBef>
                <a:spcPts val="0"/>
              </a:spcBef>
              <a:spcAft>
                <a:spcPts val="0"/>
              </a:spcAft>
              <a:buNone/>
            </a:pPr>
            <a:r>
              <a:rPr lang="en" sz="2400"/>
              <a:t>https://github.com/rshorey/digitalframeworks-spring18</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8" name="Shape 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09" name="Shape 109"/>
          <p:cNvPicPr preferRelativeResize="0"/>
          <p:nvPr/>
        </p:nvPicPr>
        <p:blipFill>
          <a:blip r:embed="rId3">
            <a:alphaModFix/>
          </a:blip>
          <a:stretch>
            <a:fillRect/>
          </a:stretch>
        </p:blipFill>
        <p:spPr>
          <a:xfrm>
            <a:off x="1023188" y="0"/>
            <a:ext cx="7097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 name="Shape 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16" name="Shape 116"/>
          <p:cNvPicPr preferRelativeResize="0"/>
          <p:nvPr/>
        </p:nvPicPr>
        <p:blipFill>
          <a:blip r:embed="rId3">
            <a:alphaModFix/>
          </a:blip>
          <a:stretch>
            <a:fillRect/>
          </a:stretch>
        </p:blipFill>
        <p:spPr>
          <a:xfrm>
            <a:off x="0" y="1878022"/>
            <a:ext cx="9144001" cy="13874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how DO you write a data story?</a:t>
            </a:r>
            <a:endParaRPr/>
          </a:p>
        </p:txBody>
      </p:sp>
      <p:sp>
        <p:nvSpPr>
          <p:cNvPr id="122" name="Shape 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23" name="Shape 123"/>
          <p:cNvPicPr preferRelativeResize="0"/>
          <p:nvPr/>
        </p:nvPicPr>
        <p:blipFill>
          <a:blip r:embed="rId3">
            <a:alphaModFix/>
          </a:blip>
          <a:stretch>
            <a:fillRect/>
          </a:stretch>
        </p:blipFill>
        <p:spPr>
          <a:xfrm>
            <a:off x="1607500" y="1614505"/>
            <a:ext cx="6336750" cy="265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a question becomes a story</a:t>
            </a:r>
            <a:endParaRPr/>
          </a:p>
        </p:txBody>
      </p:sp>
      <p:sp>
        <p:nvSpPr>
          <p:cNvPr id="129" name="Shape 129"/>
          <p:cNvSpPr/>
          <p:nvPr/>
        </p:nvSpPr>
        <p:spPr>
          <a:xfrm>
            <a:off x="164150" y="1017725"/>
            <a:ext cx="8520600" cy="34254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3600"/>
              <a:t>I wonder how politics are impacting the NFL?</a:t>
            </a:r>
            <a:endParaRPr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a question becomes a story</a:t>
            </a:r>
            <a:endParaRPr/>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It’s late January. The Super Bowl is coming up.</a:t>
            </a:r>
            <a:endParaRPr/>
          </a:p>
          <a:p>
            <a:pPr indent="0" lvl="0" marL="0" rtl="0">
              <a:spcBef>
                <a:spcPts val="1600"/>
              </a:spcBef>
              <a:spcAft>
                <a:spcPts val="1600"/>
              </a:spcAft>
              <a:buNone/>
            </a:pPr>
            <a:r>
              <a:t/>
            </a:r>
            <a:endParaRPr/>
          </a:p>
        </p:txBody>
      </p:sp>
      <p:pic>
        <p:nvPicPr>
          <p:cNvPr id="136" name="Shape 136"/>
          <p:cNvPicPr preferRelativeResize="0"/>
          <p:nvPr/>
        </p:nvPicPr>
        <p:blipFill>
          <a:blip r:embed="rId3">
            <a:alphaModFix/>
          </a:blip>
          <a:stretch>
            <a:fillRect/>
          </a:stretch>
        </p:blipFill>
        <p:spPr>
          <a:xfrm>
            <a:off x="2020500" y="1775500"/>
            <a:ext cx="5302400" cy="296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a question becomes a story</a:t>
            </a:r>
            <a:endParaRPr/>
          </a:p>
        </p:txBody>
      </p:sp>
      <p:pic>
        <p:nvPicPr>
          <p:cNvPr id="142" name="Shape 142"/>
          <p:cNvPicPr preferRelativeResize="0"/>
          <p:nvPr/>
        </p:nvPicPr>
        <p:blipFill>
          <a:blip r:embed="rId3">
            <a:alphaModFix/>
          </a:blip>
          <a:stretch>
            <a:fillRect/>
          </a:stretch>
        </p:blipFill>
        <p:spPr>
          <a:xfrm>
            <a:off x="754300" y="1159175"/>
            <a:ext cx="7426249"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a question becomes a story</a:t>
            </a:r>
            <a:endParaRPr/>
          </a:p>
        </p:txBody>
      </p:sp>
      <p:pic>
        <p:nvPicPr>
          <p:cNvPr id="148" name="Shape 148"/>
          <p:cNvPicPr preferRelativeResize="0"/>
          <p:nvPr/>
        </p:nvPicPr>
        <p:blipFill>
          <a:blip r:embed="rId3">
            <a:alphaModFix/>
          </a:blip>
          <a:stretch>
            <a:fillRect/>
          </a:stretch>
        </p:blipFill>
        <p:spPr>
          <a:xfrm>
            <a:off x="601075" y="1870525"/>
            <a:ext cx="8048625" cy="156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does a question become a story?</a:t>
            </a:r>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55" name="Shape 155"/>
          <p:cNvSpPr/>
          <p:nvPr/>
        </p:nvSpPr>
        <p:spPr>
          <a:xfrm>
            <a:off x="437750" y="1422675"/>
            <a:ext cx="7791900" cy="2922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2400"/>
              <a:t>Winter seems warm here. </a:t>
            </a:r>
            <a:r>
              <a:rPr lang="en" sz="2400"/>
              <a:t>I wonder what parts of the US are seeing the most winter warming as a result of climate change?</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62" name="Shape 162"/>
          <p:cNvPicPr preferRelativeResize="0"/>
          <p:nvPr/>
        </p:nvPicPr>
        <p:blipFill>
          <a:blip r:embed="rId3">
            <a:alphaModFix/>
          </a:blip>
          <a:stretch>
            <a:fillRect/>
          </a:stretch>
        </p:blipFill>
        <p:spPr>
          <a:xfrm>
            <a:off x="847725" y="1757363"/>
            <a:ext cx="7448550" cy="1628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Government data: a great place to look!</a:t>
            </a:r>
            <a:endParaRPr/>
          </a:p>
        </p:txBody>
      </p:sp>
      <p:sp>
        <p:nvSpPr>
          <p:cNvPr id="168" name="Shape 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69" name="Shape 169"/>
          <p:cNvPicPr preferRelativeResize="0"/>
          <p:nvPr/>
        </p:nvPicPr>
        <p:blipFill>
          <a:blip r:embed="rId3">
            <a:alphaModFix/>
          </a:blip>
          <a:stretch>
            <a:fillRect/>
          </a:stretch>
        </p:blipFill>
        <p:spPr>
          <a:xfrm>
            <a:off x="1407838" y="2174208"/>
            <a:ext cx="6328325" cy="44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Final Project details</a:t>
            </a:r>
            <a:endParaRPr/>
          </a:p>
        </p:txBody>
      </p:sp>
      <p:sp>
        <p:nvSpPr>
          <p:cNvPr id="61" name="Shape 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must complete a final project for this class. The project has three components:</a:t>
            </a:r>
            <a:endParaRPr/>
          </a:p>
          <a:p>
            <a:pPr indent="-342900" lvl="0" marL="457200" rtl="0">
              <a:spcBef>
                <a:spcPts val="1600"/>
              </a:spcBef>
              <a:spcAft>
                <a:spcPts val="0"/>
              </a:spcAft>
              <a:buSzPts val="1800"/>
              <a:buAutoNum type="arabicPeriod"/>
            </a:pPr>
            <a:r>
              <a:rPr lang="en"/>
              <a:t>A 1000 word story based substantially on a dataset, due at or before 6PM on May 30 (IMPORTANT: This is the 2nd to last class!!!).</a:t>
            </a:r>
            <a:endParaRPr/>
          </a:p>
          <a:p>
            <a:pPr indent="-342900" lvl="0" marL="457200" rtl="0">
              <a:spcBef>
                <a:spcPts val="0"/>
              </a:spcBef>
              <a:spcAft>
                <a:spcPts val="0"/>
              </a:spcAft>
              <a:buSzPts val="1800"/>
              <a:buAutoNum type="arabicPeriod"/>
            </a:pPr>
            <a:r>
              <a:rPr lang="en"/>
              <a:t>A two-minute pitch of said story, to be delivered on May 9.</a:t>
            </a:r>
            <a:endParaRPr/>
          </a:p>
          <a:p>
            <a:pPr indent="-342900" lvl="0" marL="457200">
              <a:spcBef>
                <a:spcPts val="0"/>
              </a:spcBef>
              <a:spcAft>
                <a:spcPts val="0"/>
              </a:spcAft>
              <a:buSzPts val="1800"/>
              <a:buAutoNum type="arabicPeriod"/>
            </a:pPr>
            <a:r>
              <a:rPr lang="en"/>
              <a:t>In the final class, a fellow student will interview you about the piece (this is why the project needs to be turned in by May 30, so they can prepare).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5" name="Shape 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76" name="Shape 176"/>
          <p:cNvPicPr preferRelativeResize="0"/>
          <p:nvPr/>
        </p:nvPicPr>
        <p:blipFill>
          <a:blip r:embed="rId3">
            <a:alphaModFix/>
          </a:blip>
          <a:stretch>
            <a:fillRect/>
          </a:stretch>
        </p:blipFill>
        <p:spPr>
          <a:xfrm>
            <a:off x="119686" y="0"/>
            <a:ext cx="8904628"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a question become a story?</a:t>
            </a:r>
            <a:endParaRPr/>
          </a:p>
        </p:txBody>
      </p:sp>
      <p:sp>
        <p:nvSpPr>
          <p:cNvPr id="182" name="Shape 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sp>
        <p:nvSpPr>
          <p:cNvPr id="183" name="Shape 183"/>
          <p:cNvSpPr/>
          <p:nvPr/>
        </p:nvSpPr>
        <p:spPr>
          <a:xfrm>
            <a:off x="437750" y="1422675"/>
            <a:ext cx="7791900" cy="2922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2400"/>
              <a:t>Who is the US actually holding in Gitmo?</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Who is being detained at Guantanamo Bay?</a:t>
            </a:r>
            <a:endParaRPr/>
          </a:p>
        </p:txBody>
      </p:sp>
      <p:sp>
        <p:nvSpPr>
          <p:cNvPr id="189" name="Shape 1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90" name="Shape 190"/>
          <p:cNvPicPr preferRelativeResize="0"/>
          <p:nvPr/>
        </p:nvPicPr>
        <p:blipFill>
          <a:blip r:embed="rId3">
            <a:alphaModFix/>
          </a:blip>
          <a:stretch>
            <a:fillRect/>
          </a:stretch>
        </p:blipFill>
        <p:spPr>
          <a:xfrm>
            <a:off x="0" y="545759"/>
            <a:ext cx="9143999" cy="40519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Gitmo data</a:t>
            </a:r>
            <a:endParaRPr/>
          </a:p>
        </p:txBody>
      </p:sp>
      <p:sp>
        <p:nvSpPr>
          <p:cNvPr id="196" name="Shape 1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97" name="Shape 197"/>
          <p:cNvPicPr preferRelativeResize="0"/>
          <p:nvPr/>
        </p:nvPicPr>
        <p:blipFill>
          <a:blip r:embed="rId3">
            <a:alphaModFix/>
          </a:blip>
          <a:stretch>
            <a:fillRect/>
          </a:stretch>
        </p:blipFill>
        <p:spPr>
          <a:xfrm>
            <a:off x="311703" y="1152475"/>
            <a:ext cx="8701925" cy="2984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04" name="Shape 204"/>
          <p:cNvPicPr preferRelativeResize="0"/>
          <p:nvPr/>
        </p:nvPicPr>
        <p:blipFill>
          <a:blip r:embed="rId3">
            <a:alphaModFix/>
          </a:blip>
          <a:stretch>
            <a:fillRect/>
          </a:stretch>
        </p:blipFill>
        <p:spPr>
          <a:xfrm>
            <a:off x="749233" y="0"/>
            <a:ext cx="7645534"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11" name="Shape 211"/>
          <p:cNvPicPr preferRelativeResize="0"/>
          <p:nvPr/>
        </p:nvPicPr>
        <p:blipFill>
          <a:blip r:embed="rId3">
            <a:alphaModFix/>
          </a:blip>
          <a:stretch>
            <a:fillRect/>
          </a:stretch>
        </p:blipFill>
        <p:spPr>
          <a:xfrm>
            <a:off x="1505038" y="2232700"/>
            <a:ext cx="5915025" cy="2647950"/>
          </a:xfrm>
          <a:prstGeom prst="rect">
            <a:avLst/>
          </a:prstGeom>
          <a:noFill/>
          <a:ln>
            <a:noFill/>
          </a:ln>
        </p:spPr>
      </p:pic>
      <p:pic>
        <p:nvPicPr>
          <p:cNvPr id="212" name="Shape 212"/>
          <p:cNvPicPr preferRelativeResize="0"/>
          <p:nvPr/>
        </p:nvPicPr>
        <p:blipFill>
          <a:blip r:embed="rId4">
            <a:alphaModFix/>
          </a:blip>
          <a:stretch>
            <a:fillRect/>
          </a:stretch>
        </p:blipFill>
        <p:spPr>
          <a:xfrm>
            <a:off x="0" y="638988"/>
            <a:ext cx="9144000" cy="1239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a question become a story?</a:t>
            </a:r>
            <a:endParaRPr/>
          </a:p>
        </p:txBody>
      </p:sp>
      <p:sp>
        <p:nvSpPr>
          <p:cNvPr id="218" name="Shape 2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sp>
        <p:nvSpPr>
          <p:cNvPr id="219" name="Shape 219"/>
          <p:cNvSpPr/>
          <p:nvPr/>
        </p:nvSpPr>
        <p:spPr>
          <a:xfrm>
            <a:off x="437750" y="1422675"/>
            <a:ext cx="7791900" cy="2922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2400"/>
              <a:t>How many people die as a result of police shootings in the US?</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Turning a question into a Pulitzer</a:t>
            </a:r>
            <a:endParaRPr/>
          </a:p>
        </p:txBody>
      </p:sp>
      <p:sp>
        <p:nvSpPr>
          <p:cNvPr id="225" name="Shape 2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26" name="Shape 226"/>
          <p:cNvPicPr preferRelativeResize="0"/>
          <p:nvPr/>
        </p:nvPicPr>
        <p:blipFill>
          <a:blip r:embed="rId3">
            <a:alphaModFix/>
          </a:blip>
          <a:stretch>
            <a:fillRect/>
          </a:stretch>
        </p:blipFill>
        <p:spPr>
          <a:xfrm>
            <a:off x="0" y="1246599"/>
            <a:ext cx="9144000" cy="26503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33" name="Shape 233"/>
          <p:cNvPicPr preferRelativeResize="0"/>
          <p:nvPr/>
        </p:nvPicPr>
        <p:blipFill>
          <a:blip r:embed="rId3">
            <a:alphaModFix/>
          </a:blip>
          <a:stretch>
            <a:fillRect/>
          </a:stretch>
        </p:blipFill>
        <p:spPr>
          <a:xfrm>
            <a:off x="1281113" y="609600"/>
            <a:ext cx="6581775" cy="3924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Steven Rich presents &quot;What I learned by submitting the same FOIA more than 1,000 times&quot; at the 2017 CAR Conference Lightning Talks in Jacksonville, Florida." id="240" name="Shape 240" title="What I learned by submitting the same FOIA more than 1,000 times">
            <a:hlinkClick r:id="rId3"/>
          </p:cNvPr>
          <p:cNvPicPr preferRelativeResize="0"/>
          <p:nvPr/>
        </p:nvPicPr>
        <p:blipFill>
          <a:blip r:embed="rId4">
            <a:alphaModFix/>
          </a:blip>
          <a:stretch>
            <a:fillRect/>
          </a:stretch>
        </p:blipFill>
        <p:spPr>
          <a:xfrm>
            <a:off x="1136925" y="332775"/>
            <a:ext cx="5648125" cy="423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Final project details</a:t>
            </a:r>
            <a:endParaRPr/>
          </a:p>
        </p:txBody>
      </p:sp>
      <p:sp>
        <p:nvSpPr>
          <p:cNvPr id="67" name="Shape 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The 1000 word piece should answer an interesting question using data. The data component of the story must be substantial, and you need to dig into the dataset. If you just read toplines off a website without actually finding and downloading or creating a dataset, that is insufficient.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 you ask a good question of a dataset?</a:t>
            </a:r>
            <a:endParaRPr/>
          </a:p>
        </p:txBody>
      </p:sp>
      <p:sp>
        <p:nvSpPr>
          <p:cNvPr id="246" name="Shape 2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 needs to be answerable with data.</a:t>
            </a:r>
            <a:endParaRPr/>
          </a:p>
          <a:p>
            <a:pPr indent="-342900" lvl="0" marL="457200" rtl="0">
              <a:spcBef>
                <a:spcPts val="1600"/>
              </a:spcBef>
              <a:spcAft>
                <a:spcPts val="0"/>
              </a:spcAft>
              <a:buSzPts val="1800"/>
              <a:buChar char="●"/>
            </a:pPr>
            <a:r>
              <a:rPr lang="en"/>
              <a:t>Questions that start with “how many” or “what is the most/least” tend to be good starting points</a:t>
            </a:r>
            <a:endParaRPr/>
          </a:p>
          <a:p>
            <a:pPr indent="-342900" lvl="0" marL="457200" rtl="0">
              <a:spcBef>
                <a:spcPts val="0"/>
              </a:spcBef>
              <a:spcAft>
                <a:spcPts val="0"/>
              </a:spcAft>
              <a:buSzPts val="1800"/>
              <a:buChar char="●"/>
            </a:pPr>
            <a:r>
              <a:rPr lang="en"/>
              <a:t>Precision is important. For example, if you’re going to ask a “where” question, decide whether you care about cities, counties, states, etc.</a:t>
            </a:r>
            <a:endParaRPr/>
          </a:p>
          <a:p>
            <a:pPr indent="-342900" lvl="0" marL="457200" rtl="0">
              <a:spcBef>
                <a:spcPts val="0"/>
              </a:spcBef>
              <a:spcAft>
                <a:spcPts val="0"/>
              </a:spcAft>
              <a:buSzPts val="1800"/>
              <a:buChar char="●"/>
            </a:pPr>
            <a:r>
              <a:rPr lang="en"/>
              <a:t>The answer leads to more questions you can determine through reporting or additional data.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Example</a:t>
            </a:r>
            <a:endParaRPr/>
          </a:p>
        </p:txBody>
      </p:sp>
      <p:sp>
        <p:nvSpPr>
          <p:cNvPr id="252" name="Shape 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3600"/>
              <a:t>Which ward in DC has the most spray parks?</a:t>
            </a:r>
            <a:endParaRPr sz="3600"/>
          </a:p>
        </p:txBody>
      </p:sp>
      <p:pic>
        <p:nvPicPr>
          <p:cNvPr id="253" name="Shape 253"/>
          <p:cNvPicPr preferRelativeResize="0"/>
          <p:nvPr/>
        </p:nvPicPr>
        <p:blipFill>
          <a:blip r:embed="rId3">
            <a:alphaModFix/>
          </a:blip>
          <a:stretch>
            <a:fillRect/>
          </a:stretch>
        </p:blipFill>
        <p:spPr>
          <a:xfrm>
            <a:off x="3491000" y="1964675"/>
            <a:ext cx="4238426" cy="3178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you’ve got a question.</a:t>
            </a:r>
            <a:endParaRPr/>
          </a:p>
        </p:txBody>
      </p:sp>
      <p:sp>
        <p:nvSpPr>
          <p:cNvPr id="259" name="Shape 2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Let’s find some data. We need a data source…</a:t>
            </a:r>
            <a:endParaRPr sz="3000"/>
          </a:p>
          <a:p>
            <a:pPr indent="-419100" lvl="0" marL="457200" rtl="0">
              <a:spcBef>
                <a:spcPts val="1600"/>
              </a:spcBef>
              <a:spcAft>
                <a:spcPts val="0"/>
              </a:spcAft>
              <a:buSzPts val="3000"/>
              <a:buChar char="●"/>
            </a:pPr>
            <a:r>
              <a:rPr lang="en" sz="3000"/>
              <a:t>That can answer our question</a:t>
            </a:r>
            <a:endParaRPr sz="3000"/>
          </a:p>
          <a:p>
            <a:pPr indent="-419100" lvl="0" marL="457200" rtl="0">
              <a:spcBef>
                <a:spcPts val="0"/>
              </a:spcBef>
              <a:spcAft>
                <a:spcPts val="0"/>
              </a:spcAft>
              <a:buSzPts val="3000"/>
              <a:buChar char="●"/>
            </a:pPr>
            <a:r>
              <a:rPr lang="en" sz="3000"/>
              <a:t>That is trustworthy</a:t>
            </a:r>
            <a:endParaRPr sz="3000"/>
          </a:p>
          <a:p>
            <a:pPr indent="-419100" lvl="0" marL="457200" rtl="0">
              <a:spcBef>
                <a:spcPts val="0"/>
              </a:spcBef>
              <a:spcAft>
                <a:spcPts val="0"/>
              </a:spcAft>
              <a:buSzPts val="3000"/>
              <a:buChar char="●"/>
            </a:pPr>
            <a:r>
              <a:rPr lang="en" sz="3000"/>
              <a:t>That is objective</a:t>
            </a:r>
            <a:endParaRPr sz="3000"/>
          </a:p>
          <a:p>
            <a:pPr indent="-419100" lvl="0" marL="457200">
              <a:spcBef>
                <a:spcPts val="0"/>
              </a:spcBef>
              <a:spcAft>
                <a:spcPts val="0"/>
              </a:spcAft>
              <a:buSzPts val="3000"/>
              <a:buChar char="●"/>
            </a:pPr>
            <a:r>
              <a:rPr lang="en" sz="3000"/>
              <a:t>That is verifiable</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source example</a:t>
            </a:r>
            <a:endParaRPr/>
          </a:p>
        </p:txBody>
      </p:sp>
      <p:sp>
        <p:nvSpPr>
          <p:cNvPr id="265" name="Shape 2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3000"/>
              <a:t>A question: How many people in North Carolina changed their vote from Barack Obama in 2008 to Mitt Romney in 2012?</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source example</a:t>
            </a:r>
            <a:endParaRPr/>
          </a:p>
        </p:txBody>
      </p:sp>
      <p:sp>
        <p:nvSpPr>
          <p:cNvPr id="271" name="Shape 2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I’ve found a nice dataset! North Carolina publishes voter history information for all voters!</a:t>
            </a:r>
            <a:endParaRPr sz="3000"/>
          </a:p>
          <a:p>
            <a:pPr indent="0" lvl="0" marL="0" rtl="0">
              <a:spcBef>
                <a:spcPts val="1600"/>
              </a:spcBef>
              <a:spcAft>
                <a:spcPts val="1600"/>
              </a:spcAft>
              <a:buNone/>
            </a:pPr>
            <a:r>
              <a:rPr lang="en" sz="3000"/>
              <a:t>(Most states do, although in many states you have to pay. In NC it’s free!)</a:t>
            </a:r>
            <a:endParaRPr sz="3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source example</a:t>
            </a:r>
            <a:endParaRPr/>
          </a:p>
        </p:txBody>
      </p:sp>
      <p:pic>
        <p:nvPicPr>
          <p:cNvPr id="277" name="Shape 277"/>
          <p:cNvPicPr preferRelativeResize="0"/>
          <p:nvPr/>
        </p:nvPicPr>
        <p:blipFill>
          <a:blip r:embed="rId3">
            <a:alphaModFix/>
          </a:blip>
          <a:stretch>
            <a:fillRect/>
          </a:stretch>
        </p:blipFill>
        <p:spPr>
          <a:xfrm>
            <a:off x="4430700" y="311225"/>
            <a:ext cx="3793175" cy="4521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source example</a:t>
            </a:r>
            <a:endParaRPr/>
          </a:p>
        </p:txBody>
      </p:sp>
      <p:pic>
        <p:nvPicPr>
          <p:cNvPr id="283" name="Shape 283"/>
          <p:cNvPicPr preferRelativeResize="0"/>
          <p:nvPr/>
        </p:nvPicPr>
        <p:blipFill>
          <a:blip r:embed="rId3">
            <a:alphaModFix/>
          </a:blip>
          <a:stretch>
            <a:fillRect/>
          </a:stretch>
        </p:blipFill>
        <p:spPr>
          <a:xfrm>
            <a:off x="152400" y="1170125"/>
            <a:ext cx="6400800" cy="2600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source example</a:t>
            </a:r>
            <a:endParaRPr/>
          </a:p>
        </p:txBody>
      </p:sp>
      <p:pic>
        <p:nvPicPr>
          <p:cNvPr id="289" name="Shape 289"/>
          <p:cNvPicPr preferRelativeResize="0"/>
          <p:nvPr/>
        </p:nvPicPr>
        <p:blipFill>
          <a:blip r:embed="rId3">
            <a:alphaModFix/>
          </a:blip>
          <a:stretch>
            <a:fillRect/>
          </a:stretch>
        </p:blipFill>
        <p:spPr>
          <a:xfrm>
            <a:off x="152400" y="1170125"/>
            <a:ext cx="8839200" cy="29024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source example</a:t>
            </a:r>
            <a:endParaRPr/>
          </a:p>
        </p:txBody>
      </p:sp>
      <p:pic>
        <p:nvPicPr>
          <p:cNvPr id="295" name="Shape 295"/>
          <p:cNvPicPr preferRelativeResize="0"/>
          <p:nvPr/>
        </p:nvPicPr>
        <p:blipFill>
          <a:blip r:embed="rId3">
            <a:alphaModFix/>
          </a:blip>
          <a:stretch>
            <a:fillRect/>
          </a:stretch>
        </p:blipFill>
        <p:spPr>
          <a:xfrm>
            <a:off x="152400" y="1170125"/>
            <a:ext cx="8839200" cy="169796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Back to DC spray parks</a:t>
            </a:r>
            <a:endParaRPr/>
          </a:p>
        </p:txBody>
      </p:sp>
      <p:pic>
        <p:nvPicPr>
          <p:cNvPr id="301" name="Shape 301"/>
          <p:cNvPicPr preferRelativeResize="0"/>
          <p:nvPr/>
        </p:nvPicPr>
        <p:blipFill>
          <a:blip r:embed="rId3">
            <a:alphaModFix/>
          </a:blip>
          <a:stretch>
            <a:fillRect/>
          </a:stretch>
        </p:blipFill>
        <p:spPr>
          <a:xfrm>
            <a:off x="4440225" y="445025"/>
            <a:ext cx="4009725" cy="431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Final Project details</a:t>
            </a:r>
            <a:endParaRPr/>
          </a:p>
        </p:txBody>
      </p:sp>
      <p:sp>
        <p:nvSpPr>
          <p:cNvPr id="73" name="Shape 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For the interview component, I’m looking for something like what CNN or NPR regularly does when they bring the author of an interesting story in to give some details. The interviewee must be prepared with 3 or 4 questions, and the interviewer needs to be prepared to go into detail about the story and the reporting behind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Finding trustworthy, objective data</a:t>
            </a:r>
            <a:endParaRPr/>
          </a:p>
        </p:txBody>
      </p:sp>
      <p:sp>
        <p:nvSpPr>
          <p:cNvPr id="307" name="Shape 3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Governments are usually a good starting point</a:t>
            </a:r>
            <a:endParaRPr sz="3000"/>
          </a:p>
          <a:p>
            <a:pPr indent="0" lvl="0" marL="0" rtl="0">
              <a:spcBef>
                <a:spcPts val="1600"/>
              </a:spcBef>
              <a:spcAft>
                <a:spcPts val="1600"/>
              </a:spcAft>
              <a:buNone/>
            </a:pPr>
            <a:r>
              <a:rPr lang="en" sz="3000"/>
              <a:t>(although data collection can be political, so be careful!)</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13" name="Shape 3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14" name="Shape 314"/>
          <p:cNvPicPr preferRelativeResize="0"/>
          <p:nvPr/>
        </p:nvPicPr>
        <p:blipFill>
          <a:blip r:embed="rId3">
            <a:alphaModFix/>
          </a:blip>
          <a:stretch>
            <a:fillRect/>
          </a:stretch>
        </p:blipFill>
        <p:spPr>
          <a:xfrm>
            <a:off x="269264" y="0"/>
            <a:ext cx="8605471"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Think tanks, research organizations, journalists</a:t>
            </a:r>
            <a:endParaRPr/>
          </a:p>
        </p:txBody>
      </p:sp>
      <p:sp>
        <p:nvSpPr>
          <p:cNvPr id="320" name="Shape 3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400"/>
              <a:t>If you read a study or story about a dataset, the data is often publicly available. If it isn’t (or isn’t clear exactly where it is or what data they used) you should ask! Just be sure to confirm there isn’t a statement about where they got their data in the story.</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Want a fun and quirky dataset?</a:t>
            </a:r>
            <a:endParaRPr/>
          </a:p>
        </p:txBody>
      </p:sp>
      <p:sp>
        <p:nvSpPr>
          <p:cNvPr id="326" name="Shape 3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There are lots! And Jeremy Singer-Vine, the data editor at Buzzfeed, really loves public data. So he writes a newsletter about available datasets with commentary every week, called Data is Plural.</a:t>
            </a:r>
            <a:endParaRPr/>
          </a:p>
          <a:p>
            <a:pPr indent="0" lvl="0" marL="0" rtl="0">
              <a:spcBef>
                <a:spcPts val="1600"/>
              </a:spcBef>
              <a:spcAft>
                <a:spcPts val="0"/>
              </a:spcAft>
              <a:buNone/>
            </a:pPr>
            <a:r>
              <a:t/>
            </a:r>
            <a:endParaRPr/>
          </a:p>
          <a:p>
            <a:pPr indent="0" lvl="0" marL="0" rtl="0">
              <a:spcBef>
                <a:spcPts val="1600"/>
              </a:spcBef>
              <a:spcAft>
                <a:spcPts val="1600"/>
              </a:spcAft>
              <a:buNone/>
            </a:pPr>
            <a:r>
              <a:rPr lang="en"/>
              <a:t>And he’s made the whole archive into a </a:t>
            </a:r>
            <a:r>
              <a:rPr lang="en" u="sng">
                <a:solidFill>
                  <a:schemeClr val="hlink"/>
                </a:solidFill>
                <a:hlinkClick r:id="rId3"/>
              </a:rPr>
              <a:t>public data set</a:t>
            </a:r>
            <a:r>
              <a:rPr lang="en"/>
              <a:t>. Meta.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Example of vetting a dataset</a:t>
            </a:r>
            <a:endParaRPr/>
          </a:p>
        </p:txBody>
      </p:sp>
      <p:sp>
        <p:nvSpPr>
          <p:cNvPr id="332" name="Shape 3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Slides from Alberto Cairo: https://www.urban.org/sites/default/files/jan_26_2018_washingtondc.pdf</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39" name="Shape 339"/>
          <p:cNvPicPr preferRelativeResize="0"/>
          <p:nvPr/>
        </p:nvPicPr>
        <p:blipFill>
          <a:blip r:embed="rId3">
            <a:alphaModFix/>
          </a:blip>
          <a:stretch>
            <a:fillRect/>
          </a:stretch>
        </p:blipFill>
        <p:spPr>
          <a:xfrm>
            <a:off x="1320303" y="0"/>
            <a:ext cx="6875496" cy="5143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46" name="Shape 346"/>
          <p:cNvPicPr preferRelativeResize="0"/>
          <p:nvPr/>
        </p:nvPicPr>
        <p:blipFill>
          <a:blip r:embed="rId3">
            <a:alphaModFix/>
          </a:blip>
          <a:stretch>
            <a:fillRect/>
          </a:stretch>
        </p:blipFill>
        <p:spPr>
          <a:xfrm>
            <a:off x="1165546" y="19875"/>
            <a:ext cx="6862356" cy="51434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53" name="Shape 353"/>
          <p:cNvPicPr preferRelativeResize="0"/>
          <p:nvPr/>
        </p:nvPicPr>
        <p:blipFill>
          <a:blip r:embed="rId3">
            <a:alphaModFix/>
          </a:blip>
          <a:stretch>
            <a:fillRect/>
          </a:stretch>
        </p:blipFill>
        <p:spPr>
          <a:xfrm>
            <a:off x="1469241" y="19875"/>
            <a:ext cx="6864568"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9" name="Shape 3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60" name="Shape 360"/>
          <p:cNvPicPr preferRelativeResize="0"/>
          <p:nvPr/>
        </p:nvPicPr>
        <p:blipFill>
          <a:blip r:embed="rId3">
            <a:alphaModFix/>
          </a:blip>
          <a:stretch>
            <a:fillRect/>
          </a:stretch>
        </p:blipFill>
        <p:spPr>
          <a:xfrm>
            <a:off x="1264542" y="19875"/>
            <a:ext cx="6816766"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67" name="Shape 367"/>
          <p:cNvPicPr preferRelativeResize="0"/>
          <p:nvPr/>
        </p:nvPicPr>
        <p:blipFill>
          <a:blip r:embed="rId3">
            <a:alphaModFix/>
          </a:blip>
          <a:stretch>
            <a:fillRect/>
          </a:stretch>
        </p:blipFill>
        <p:spPr>
          <a:xfrm>
            <a:off x="1408246" y="19875"/>
            <a:ext cx="6834156"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Final Project details</a:t>
            </a:r>
            <a:endParaRPr/>
          </a:p>
        </p:txBody>
      </p:sp>
      <p:sp>
        <p:nvSpPr>
          <p:cNvPr id="79" name="Shape 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final project is all together worth 30% of your grade. It will break down as follows:</a:t>
            </a:r>
            <a:endParaRPr/>
          </a:p>
          <a:p>
            <a:pPr indent="0" lvl="0" marL="0">
              <a:spcBef>
                <a:spcPts val="1600"/>
              </a:spcBef>
              <a:spcAft>
                <a:spcPts val="0"/>
              </a:spcAft>
              <a:buNone/>
            </a:pPr>
            <a:r>
              <a:rPr lang="en"/>
              <a:t>5% for pitch</a:t>
            </a:r>
            <a:endParaRPr/>
          </a:p>
          <a:p>
            <a:pPr indent="0" lvl="0" marL="0">
              <a:spcBef>
                <a:spcPts val="1600"/>
              </a:spcBef>
              <a:spcAft>
                <a:spcPts val="0"/>
              </a:spcAft>
              <a:buNone/>
            </a:pPr>
            <a:r>
              <a:rPr lang="en"/>
              <a:t>15% for written story</a:t>
            </a:r>
            <a:endParaRPr/>
          </a:p>
          <a:p>
            <a:pPr indent="0" lvl="0" marL="0">
              <a:spcBef>
                <a:spcPts val="1600"/>
              </a:spcBef>
              <a:spcAft>
                <a:spcPts val="0"/>
              </a:spcAft>
              <a:buNone/>
            </a:pPr>
            <a:r>
              <a:rPr lang="en"/>
              <a:t>5% for your role as interviewer (on someone else’s topic)</a:t>
            </a:r>
            <a:endParaRPr/>
          </a:p>
          <a:p>
            <a:pPr indent="0" lvl="0" marL="0">
              <a:spcBef>
                <a:spcPts val="1600"/>
              </a:spcBef>
              <a:spcAft>
                <a:spcPts val="1600"/>
              </a:spcAft>
              <a:buNone/>
            </a:pPr>
            <a:r>
              <a:rPr lang="en"/>
              <a:t>5% for your role as interviewee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3" name="Shape 3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74" name="Shape 374"/>
          <p:cNvPicPr preferRelativeResize="0"/>
          <p:nvPr/>
        </p:nvPicPr>
        <p:blipFill>
          <a:blip r:embed="rId3">
            <a:alphaModFix/>
          </a:blip>
          <a:stretch>
            <a:fillRect/>
          </a:stretch>
        </p:blipFill>
        <p:spPr>
          <a:xfrm>
            <a:off x="1168814" y="19875"/>
            <a:ext cx="6855821" cy="51434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81" name="Shape 381"/>
          <p:cNvPicPr preferRelativeResize="0"/>
          <p:nvPr/>
        </p:nvPicPr>
        <p:blipFill>
          <a:blip r:embed="rId3">
            <a:alphaModFix/>
          </a:blip>
          <a:stretch>
            <a:fillRect/>
          </a:stretch>
        </p:blipFill>
        <p:spPr>
          <a:xfrm>
            <a:off x="1249344" y="19875"/>
            <a:ext cx="6847161" cy="5143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Dataset vetting</a:t>
            </a:r>
            <a:endParaRPr/>
          </a:p>
        </p:txBody>
      </p:sp>
      <p:sp>
        <p:nvSpPr>
          <p:cNvPr id="387" name="Shape 3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Get the data about the data</a:t>
            </a:r>
            <a:endParaRPr/>
          </a:p>
          <a:p>
            <a:pPr indent="-304800" lvl="0" marL="457200" rtl="0">
              <a:lnSpc>
                <a:spcPct val="160000"/>
              </a:lnSpc>
              <a:spcBef>
                <a:spcPts val="1600"/>
              </a:spcBef>
              <a:spcAft>
                <a:spcPts val="0"/>
              </a:spcAft>
              <a:buClr>
                <a:srgbClr val="555555"/>
              </a:buClr>
              <a:buSzPts val="1200"/>
              <a:buFont typeface="Helvetica Neue"/>
              <a:buChar char="●"/>
            </a:pPr>
            <a:r>
              <a:rPr lang="en" sz="1200">
                <a:solidFill>
                  <a:srgbClr val="555555"/>
                </a:solidFill>
                <a:latin typeface="Helvetica Neue"/>
                <a:ea typeface="Helvetica Neue"/>
                <a:cs typeface="Helvetica Neue"/>
                <a:sym typeface="Helvetica Neue"/>
              </a:rPr>
              <a:t>Who created it?</a:t>
            </a:r>
            <a:endParaRPr sz="1200">
              <a:solidFill>
                <a:srgbClr val="555555"/>
              </a:solidFill>
              <a:latin typeface="Helvetica Neue"/>
              <a:ea typeface="Helvetica Neue"/>
              <a:cs typeface="Helvetica Neue"/>
              <a:sym typeface="Helvetica Neue"/>
            </a:endParaRPr>
          </a:p>
          <a:p>
            <a:pPr indent="-304800" lvl="0" marL="457200" rtl="0">
              <a:lnSpc>
                <a:spcPct val="160000"/>
              </a:lnSpc>
              <a:spcBef>
                <a:spcPts val="0"/>
              </a:spcBef>
              <a:spcAft>
                <a:spcPts val="0"/>
              </a:spcAft>
              <a:buClr>
                <a:srgbClr val="555555"/>
              </a:buClr>
              <a:buSzPts val="1200"/>
              <a:buFont typeface="Helvetica Neue"/>
              <a:buChar char="●"/>
            </a:pPr>
            <a:r>
              <a:rPr lang="en" sz="1200">
                <a:solidFill>
                  <a:srgbClr val="555555"/>
                </a:solidFill>
                <a:latin typeface="Helvetica Neue"/>
                <a:ea typeface="Helvetica Neue"/>
                <a:cs typeface="Helvetica Neue"/>
                <a:sym typeface="Helvetica Neue"/>
              </a:rPr>
              <a:t>Who is responsible for maintaining it?</a:t>
            </a:r>
            <a:endParaRPr sz="1200">
              <a:solidFill>
                <a:srgbClr val="555555"/>
              </a:solidFill>
              <a:latin typeface="Helvetica Neue"/>
              <a:ea typeface="Helvetica Neue"/>
              <a:cs typeface="Helvetica Neue"/>
              <a:sym typeface="Helvetica Neue"/>
            </a:endParaRPr>
          </a:p>
          <a:p>
            <a:pPr indent="-304800" lvl="0" marL="457200" rtl="0">
              <a:lnSpc>
                <a:spcPct val="160000"/>
              </a:lnSpc>
              <a:spcBef>
                <a:spcPts val="0"/>
              </a:spcBef>
              <a:spcAft>
                <a:spcPts val="0"/>
              </a:spcAft>
              <a:buClr>
                <a:srgbClr val="555555"/>
              </a:buClr>
              <a:buSzPts val="1200"/>
              <a:buFont typeface="Helvetica Neue"/>
              <a:buChar char="●"/>
            </a:pPr>
            <a:r>
              <a:rPr lang="en" sz="1200">
                <a:solidFill>
                  <a:srgbClr val="555555"/>
                </a:solidFill>
                <a:latin typeface="Helvetica Neue"/>
                <a:ea typeface="Helvetica Neue"/>
                <a:cs typeface="Helvetica Neue"/>
                <a:sym typeface="Helvetica Neue"/>
              </a:rPr>
              <a:t>What point in time or time-range does it apply to?</a:t>
            </a:r>
            <a:endParaRPr sz="1200">
              <a:solidFill>
                <a:srgbClr val="555555"/>
              </a:solidFill>
              <a:latin typeface="Helvetica Neue"/>
              <a:ea typeface="Helvetica Neue"/>
              <a:cs typeface="Helvetica Neue"/>
              <a:sym typeface="Helvetica Neue"/>
            </a:endParaRPr>
          </a:p>
          <a:p>
            <a:pPr indent="-304800" lvl="0" marL="457200" rtl="0">
              <a:lnSpc>
                <a:spcPct val="160000"/>
              </a:lnSpc>
              <a:spcBef>
                <a:spcPts val="0"/>
              </a:spcBef>
              <a:spcAft>
                <a:spcPts val="0"/>
              </a:spcAft>
              <a:buClr>
                <a:srgbClr val="555555"/>
              </a:buClr>
              <a:buSzPts val="1200"/>
              <a:buFont typeface="Helvetica Neue"/>
              <a:buChar char="●"/>
            </a:pPr>
            <a:r>
              <a:rPr lang="en" sz="1200">
                <a:solidFill>
                  <a:srgbClr val="555555"/>
                </a:solidFill>
                <a:latin typeface="Helvetica Neue"/>
                <a:ea typeface="Helvetica Neue"/>
                <a:cs typeface="Helvetica Neue"/>
                <a:sym typeface="Helvetica Neue"/>
              </a:rPr>
              <a:t>How was the data collected?</a:t>
            </a:r>
            <a:endParaRPr sz="1200">
              <a:solidFill>
                <a:srgbClr val="555555"/>
              </a:solidFill>
              <a:latin typeface="Helvetica Neue"/>
              <a:ea typeface="Helvetica Neue"/>
              <a:cs typeface="Helvetica Neue"/>
              <a:sym typeface="Helvetica Neue"/>
            </a:endParaRPr>
          </a:p>
          <a:p>
            <a:pPr indent="-304800" lvl="0" marL="457200" rtl="0">
              <a:lnSpc>
                <a:spcPct val="160000"/>
              </a:lnSpc>
              <a:spcBef>
                <a:spcPts val="0"/>
              </a:spcBef>
              <a:spcAft>
                <a:spcPts val="0"/>
              </a:spcAft>
              <a:buClr>
                <a:srgbClr val="555555"/>
              </a:buClr>
              <a:buSzPts val="1200"/>
              <a:buFont typeface="Helvetica Neue"/>
              <a:buChar char="●"/>
            </a:pPr>
            <a:r>
              <a:rPr lang="en" sz="1200">
                <a:solidFill>
                  <a:srgbClr val="555555"/>
                </a:solidFill>
                <a:latin typeface="Helvetica Neue"/>
                <a:ea typeface="Helvetica Neue"/>
                <a:cs typeface="Helvetica Neue"/>
                <a:sym typeface="Helvetica Neue"/>
              </a:rPr>
              <a:t>How was the data processed after being collected?</a:t>
            </a:r>
            <a:endParaRPr sz="1200">
              <a:solidFill>
                <a:srgbClr val="555555"/>
              </a:solidFill>
              <a:latin typeface="Helvetica Neue"/>
              <a:ea typeface="Helvetica Neue"/>
              <a:cs typeface="Helvetica Neue"/>
              <a:sym typeface="Helvetica Neue"/>
            </a:endParaRPr>
          </a:p>
          <a:p>
            <a:pPr indent="-304800" lvl="0" marL="457200" rtl="0">
              <a:lnSpc>
                <a:spcPct val="160000"/>
              </a:lnSpc>
              <a:spcBef>
                <a:spcPts val="0"/>
              </a:spcBef>
              <a:spcAft>
                <a:spcPts val="0"/>
              </a:spcAft>
              <a:buClr>
                <a:srgbClr val="555555"/>
              </a:buClr>
              <a:buSzPts val="1200"/>
              <a:buFont typeface="Helvetica Neue"/>
              <a:buChar char="●"/>
            </a:pPr>
            <a:r>
              <a:rPr lang="en" sz="1200">
                <a:solidFill>
                  <a:srgbClr val="555555"/>
                </a:solidFill>
                <a:latin typeface="Helvetica Neue"/>
                <a:ea typeface="Helvetica Neue"/>
                <a:cs typeface="Helvetica Neue"/>
                <a:sym typeface="Helvetica Neue"/>
              </a:rPr>
              <a:t>How was each field collected or calculated?</a:t>
            </a:r>
            <a:endParaRPr sz="1200">
              <a:solidFill>
                <a:srgbClr val="555555"/>
              </a:solidFill>
              <a:latin typeface="Helvetica Neue"/>
              <a:ea typeface="Helvetica Neue"/>
              <a:cs typeface="Helvetica Neue"/>
              <a:sym typeface="Helvetica Neue"/>
            </a:endParaRPr>
          </a:p>
          <a:p>
            <a:pPr indent="0" lvl="0" marL="0">
              <a:spcBef>
                <a:spcPts val="1400"/>
              </a:spcBef>
              <a:spcAft>
                <a:spcPts val="0"/>
              </a:spcAft>
              <a:buNone/>
            </a:pPr>
            <a:r>
              <a:rPr lang="en"/>
              <a:t>(from David Eads of ProPublica, IL)</a:t>
            </a:r>
            <a:endParaRPr/>
          </a:p>
          <a:p>
            <a:pPr indent="0" lvl="0" marL="0">
              <a:spcBef>
                <a:spcPts val="1600"/>
              </a:spcBef>
              <a:spcAft>
                <a:spcPts val="1600"/>
              </a:spcAft>
              <a:buNone/>
            </a:pPr>
            <a:r>
              <a:rPr lang="en"/>
              <a:t>http://training.npr.org/visual/what-to-do-with-a-big-pile-of-data/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Vetting a dataset: example</a:t>
            </a:r>
            <a:endParaRPr/>
          </a:p>
        </p:txBody>
      </p:sp>
      <p:sp>
        <p:nvSpPr>
          <p:cNvPr id="393" name="Shape 393"/>
          <p:cNvSpPr txBox="1"/>
          <p:nvPr>
            <p:ph idx="1" type="body"/>
          </p:nvPr>
        </p:nvSpPr>
        <p:spPr>
          <a:xfrm>
            <a:off x="311700" y="4443700"/>
            <a:ext cx="8520600" cy="393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https://data.cityofchicago.org/Administration-Finance/Current-Employee-Names-Salaries-and-Position-Title/xzkq-xp2w</a:t>
            </a:r>
            <a:endParaRPr/>
          </a:p>
        </p:txBody>
      </p:sp>
      <p:pic>
        <p:nvPicPr>
          <p:cNvPr id="394" name="Shape 394"/>
          <p:cNvPicPr preferRelativeResize="0"/>
          <p:nvPr/>
        </p:nvPicPr>
        <p:blipFill>
          <a:blip r:embed="rId3">
            <a:alphaModFix/>
          </a:blip>
          <a:stretch>
            <a:fillRect/>
          </a:stretch>
        </p:blipFill>
        <p:spPr>
          <a:xfrm>
            <a:off x="-5450" y="1042746"/>
            <a:ext cx="9144000" cy="341970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00" name="Shape 4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01" name="Shape 401"/>
          <p:cNvPicPr preferRelativeResize="0"/>
          <p:nvPr/>
        </p:nvPicPr>
        <p:blipFill>
          <a:blip r:embed="rId3">
            <a:alphaModFix/>
          </a:blip>
          <a:stretch>
            <a:fillRect/>
          </a:stretch>
        </p:blipFill>
        <p:spPr>
          <a:xfrm>
            <a:off x="0" y="822917"/>
            <a:ext cx="9144000" cy="395486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08" name="Shape 408"/>
          <p:cNvPicPr preferRelativeResize="0"/>
          <p:nvPr/>
        </p:nvPicPr>
        <p:blipFill>
          <a:blip r:embed="rId3">
            <a:alphaModFix/>
          </a:blip>
          <a:stretch>
            <a:fillRect/>
          </a:stretch>
        </p:blipFill>
        <p:spPr>
          <a:xfrm>
            <a:off x="268255" y="48975"/>
            <a:ext cx="8607489"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15" name="Shape 415"/>
          <p:cNvPicPr preferRelativeResize="0"/>
          <p:nvPr/>
        </p:nvPicPr>
        <p:blipFill>
          <a:blip r:embed="rId3">
            <a:alphaModFix/>
          </a:blip>
          <a:stretch>
            <a:fillRect/>
          </a:stretch>
        </p:blipFill>
        <p:spPr>
          <a:xfrm>
            <a:off x="0" y="8058"/>
            <a:ext cx="9144000" cy="4670185"/>
          </a:xfrm>
          <a:prstGeom prst="rect">
            <a:avLst/>
          </a:prstGeom>
          <a:noFill/>
          <a:ln>
            <a:noFill/>
          </a:ln>
        </p:spPr>
      </p:pic>
      <p:sp>
        <p:nvSpPr>
          <p:cNvPr id="416" name="Shape 416"/>
          <p:cNvSpPr txBox="1"/>
          <p:nvPr/>
        </p:nvSpPr>
        <p:spPr>
          <a:xfrm>
            <a:off x="338225" y="4816925"/>
            <a:ext cx="8724000" cy="32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http://politicalpartytime.org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23" name="Shape 423"/>
          <p:cNvPicPr preferRelativeResize="0"/>
          <p:nvPr/>
        </p:nvPicPr>
        <p:blipFill>
          <a:blip r:embed="rId3">
            <a:alphaModFix/>
          </a:blip>
          <a:stretch>
            <a:fillRect/>
          </a:stretch>
        </p:blipFill>
        <p:spPr>
          <a:xfrm>
            <a:off x="2658397" y="0"/>
            <a:ext cx="3827206"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30" name="Shape 430"/>
          <p:cNvPicPr preferRelativeResize="0"/>
          <p:nvPr/>
        </p:nvPicPr>
        <p:blipFill>
          <a:blip r:embed="rId3">
            <a:alphaModFix/>
          </a:blip>
          <a:stretch>
            <a:fillRect/>
          </a:stretch>
        </p:blipFill>
        <p:spPr>
          <a:xfrm>
            <a:off x="859597" y="0"/>
            <a:ext cx="7424805"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6" name="Shape 4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37" name="Shape 437"/>
          <p:cNvPicPr preferRelativeResize="0"/>
          <p:nvPr/>
        </p:nvPicPr>
        <p:blipFill>
          <a:blip r:embed="rId3">
            <a:alphaModFix/>
          </a:blip>
          <a:stretch>
            <a:fillRect/>
          </a:stretch>
        </p:blipFill>
        <p:spPr>
          <a:xfrm>
            <a:off x="0" y="641748"/>
            <a:ext cx="9143999" cy="38600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Final Project details</a:t>
            </a:r>
            <a:endParaRPr/>
          </a:p>
        </p:txBody>
      </p:sp>
      <p:sp>
        <p:nvSpPr>
          <p:cNvPr id="85" name="Shape 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Examples of successful final projects from last term included:</a:t>
            </a:r>
            <a:endParaRPr/>
          </a:p>
          <a:p>
            <a:pPr indent="-342900" lvl="0" marL="457200" rtl="0">
              <a:spcBef>
                <a:spcPts val="1600"/>
              </a:spcBef>
              <a:spcAft>
                <a:spcPts val="0"/>
              </a:spcAft>
              <a:buSzPts val="1800"/>
              <a:buChar char="●"/>
            </a:pPr>
            <a:r>
              <a:rPr lang="en"/>
              <a:t>What is floating around in the Pacific Ocean based on data from Ocean Conservancy’s international cleanup</a:t>
            </a:r>
            <a:endParaRPr/>
          </a:p>
          <a:p>
            <a:pPr indent="-342900" lvl="0" marL="457200" rtl="0">
              <a:spcBef>
                <a:spcPts val="0"/>
              </a:spcBef>
              <a:spcAft>
                <a:spcPts val="0"/>
              </a:spcAft>
              <a:buSzPts val="1800"/>
              <a:buChar char="●"/>
            </a:pPr>
            <a:r>
              <a:rPr lang="en"/>
              <a:t>How did skatbacks (smaller running backs) perform vs running backs as a whole, based on a dataset collected by the student</a:t>
            </a:r>
            <a:endParaRPr/>
          </a:p>
          <a:p>
            <a:pPr indent="-342900" lvl="0" marL="457200">
              <a:spcBef>
                <a:spcPts val="0"/>
              </a:spcBef>
              <a:spcAft>
                <a:spcPts val="0"/>
              </a:spcAft>
              <a:buSzPts val="1800"/>
              <a:buChar char="●"/>
            </a:pPr>
            <a:r>
              <a:rPr lang="en"/>
              <a:t>How does the number of women running for congress correlate with the number of women who vote, historically (required combining two separate datasets).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3" name="Shape 4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44" name="Shape 444"/>
          <p:cNvPicPr preferRelativeResize="0"/>
          <p:nvPr/>
        </p:nvPicPr>
        <p:blipFill>
          <a:blip r:embed="rId3">
            <a:alphaModFix/>
          </a:blip>
          <a:stretch>
            <a:fillRect/>
          </a:stretch>
        </p:blipFill>
        <p:spPr>
          <a:xfrm>
            <a:off x="0" y="1656495"/>
            <a:ext cx="9143999" cy="183051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next?</a:t>
            </a:r>
            <a:endParaRPr/>
          </a:p>
        </p:txBody>
      </p:sp>
      <p:sp>
        <p:nvSpPr>
          <p:cNvPr id="450" name="Shape 4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Open the data (excel or google sheets is a good place to start for many datasets)</a:t>
            </a:r>
            <a:endParaRPr/>
          </a:p>
          <a:p>
            <a:pPr indent="0" lvl="0" marL="0">
              <a:spcBef>
                <a:spcPts val="1600"/>
              </a:spcBef>
              <a:spcAft>
                <a:spcPts val="0"/>
              </a:spcAft>
              <a:buNone/>
            </a:pPr>
            <a:r>
              <a:rPr lang="en"/>
              <a:t>Look for the unexpected:</a:t>
            </a:r>
            <a:endParaRPr/>
          </a:p>
          <a:p>
            <a:pPr indent="-342900" lvl="0" marL="457200" rtl="0">
              <a:spcBef>
                <a:spcPts val="1600"/>
              </a:spcBef>
              <a:spcAft>
                <a:spcPts val="0"/>
              </a:spcAft>
              <a:buSzPts val="1800"/>
              <a:buChar char="●"/>
            </a:pPr>
            <a:r>
              <a:rPr lang="en"/>
              <a:t>Is the data what it claims to be?</a:t>
            </a:r>
            <a:endParaRPr/>
          </a:p>
          <a:p>
            <a:pPr indent="-342900" lvl="0" marL="457200" rtl="0">
              <a:spcBef>
                <a:spcPts val="0"/>
              </a:spcBef>
              <a:spcAft>
                <a:spcPts val="0"/>
              </a:spcAft>
              <a:buSzPts val="1800"/>
              <a:buChar char="●"/>
            </a:pPr>
            <a:r>
              <a:rPr lang="en"/>
              <a:t>Does it contain known data points?</a:t>
            </a:r>
            <a:endParaRPr/>
          </a:p>
          <a:p>
            <a:pPr indent="-342900" lvl="0" marL="457200" rtl="0">
              <a:spcBef>
                <a:spcPts val="0"/>
              </a:spcBef>
              <a:spcAft>
                <a:spcPts val="0"/>
              </a:spcAft>
              <a:buSzPts val="1800"/>
              <a:buChar char="●"/>
            </a:pPr>
            <a:r>
              <a:rPr lang="en"/>
              <a:t>Is there obvious missing data (eg data for 2014, 2015 and 2017?)</a:t>
            </a:r>
            <a:endParaRPr/>
          </a:p>
          <a:p>
            <a:pPr indent="-342900" lvl="0" marL="457200" rtl="0">
              <a:spcBef>
                <a:spcPts val="0"/>
              </a:spcBef>
              <a:spcAft>
                <a:spcPts val="0"/>
              </a:spcAft>
              <a:buSzPts val="1800"/>
              <a:buChar char="●"/>
            </a:pPr>
            <a:r>
              <a:rPr lang="en"/>
              <a:t>Are there outliers that could be errors?</a:t>
            </a:r>
            <a:endParaRPr/>
          </a:p>
          <a:p>
            <a:pPr indent="-317500" lvl="1" marL="914400" rtl="0">
              <a:spcBef>
                <a:spcPts val="0"/>
              </a:spcBef>
              <a:spcAft>
                <a:spcPts val="0"/>
              </a:spcAft>
              <a:buSzPts val="1400"/>
              <a:buChar char="○"/>
            </a:pPr>
            <a:r>
              <a:rPr lang="en"/>
              <a:t>Sort the data from biggest to smallest and then smallest to biggest on several columns</a:t>
            </a:r>
            <a:endParaRPr/>
          </a:p>
          <a:p>
            <a:pPr indent="-342900" lvl="0" marL="457200" rtl="0">
              <a:spcBef>
                <a:spcPts val="0"/>
              </a:spcBef>
              <a:spcAft>
                <a:spcPts val="0"/>
              </a:spcAft>
              <a:buSzPts val="1800"/>
              <a:buChar char="●"/>
            </a:pPr>
            <a:r>
              <a:rPr lang="en"/>
              <a:t>Does the data actually answer your question?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57" name="Shape 457"/>
          <p:cNvPicPr preferRelativeResize="0"/>
          <p:nvPr/>
        </p:nvPicPr>
        <p:blipFill>
          <a:blip r:embed="rId3">
            <a:alphaModFix/>
          </a:blip>
          <a:stretch>
            <a:fillRect/>
          </a:stretch>
        </p:blipFill>
        <p:spPr>
          <a:xfrm>
            <a:off x="489857" y="0"/>
            <a:ext cx="8164284"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best tool in vetting a dataset</a:t>
            </a:r>
            <a:endParaRPr/>
          </a:p>
        </p:txBody>
      </p:sp>
      <p:sp>
        <p:nvSpPr>
          <p:cNvPr id="463" name="Shape 4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64" name="Shape 464"/>
          <p:cNvPicPr preferRelativeResize="0"/>
          <p:nvPr/>
        </p:nvPicPr>
        <p:blipFill>
          <a:blip r:embed="rId3">
            <a:alphaModFix/>
          </a:blip>
          <a:stretch>
            <a:fillRect/>
          </a:stretch>
        </p:blipFill>
        <p:spPr>
          <a:xfrm>
            <a:off x="2634875" y="1152475"/>
            <a:ext cx="3874250" cy="3874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txBox="1"/>
          <p:nvPr>
            <p:ph idx="1" type="body"/>
          </p:nvPr>
        </p:nvSpPr>
        <p:spPr>
          <a:xfrm>
            <a:off x="311700" y="4568875"/>
            <a:ext cx="8520600" cy="504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t>https://sunlightfoundation.com/2015/07/14/cfpb-releases-new-database-of-consumer-complaints/</a:t>
            </a:r>
            <a:endParaRPr sz="1400"/>
          </a:p>
        </p:txBody>
      </p:sp>
      <p:pic>
        <p:nvPicPr>
          <p:cNvPr id="471" name="Shape 471"/>
          <p:cNvPicPr preferRelativeResize="0"/>
          <p:nvPr/>
        </p:nvPicPr>
        <p:blipFill>
          <a:blip r:embed="rId3">
            <a:alphaModFix/>
          </a:blip>
          <a:stretch>
            <a:fillRect/>
          </a:stretch>
        </p:blipFill>
        <p:spPr>
          <a:xfrm>
            <a:off x="1047950" y="0"/>
            <a:ext cx="6365113" cy="4645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77" name="Shape 477"/>
          <p:cNvSpPr txBox="1"/>
          <p:nvPr>
            <p:ph idx="1" type="body"/>
          </p:nvPr>
        </p:nvSpPr>
        <p:spPr>
          <a:xfrm>
            <a:off x="311700" y="4568875"/>
            <a:ext cx="8520600" cy="504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400"/>
              <a:t>https://sunlightfoundation.com/2015/07/14/cfpb-releases-new-database-of-consumer-complaints/</a:t>
            </a:r>
            <a:endParaRPr sz="1400"/>
          </a:p>
        </p:txBody>
      </p:sp>
      <p:pic>
        <p:nvPicPr>
          <p:cNvPr id="478" name="Shape 478"/>
          <p:cNvPicPr preferRelativeResize="0"/>
          <p:nvPr/>
        </p:nvPicPr>
        <p:blipFill>
          <a:blip r:embed="rId3">
            <a:alphaModFix/>
          </a:blip>
          <a:stretch>
            <a:fillRect/>
          </a:stretch>
        </p:blipFill>
        <p:spPr>
          <a:xfrm>
            <a:off x="1394538" y="0"/>
            <a:ext cx="6354937" cy="4416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Even government datasets need to be vetted! </a:t>
            </a:r>
            <a:endParaRPr/>
          </a:p>
        </p:txBody>
      </p:sp>
      <p:sp>
        <p:nvSpPr>
          <p:cNvPr id="484" name="Shape 484"/>
          <p:cNvSpPr txBox="1"/>
          <p:nvPr>
            <p:ph idx="1" type="body"/>
          </p:nvPr>
        </p:nvSpPr>
        <p:spPr>
          <a:xfrm>
            <a:off x="5715000" y="1152475"/>
            <a:ext cx="31173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I recently got this data from a state government. It is new voter registrations by age.</a:t>
            </a:r>
            <a:endParaRPr/>
          </a:p>
        </p:txBody>
      </p:sp>
      <p:pic>
        <p:nvPicPr>
          <p:cNvPr id="485" name="Shape 485"/>
          <p:cNvPicPr preferRelativeResize="0"/>
          <p:nvPr/>
        </p:nvPicPr>
        <p:blipFill>
          <a:blip r:embed="rId3">
            <a:alphaModFix/>
          </a:blip>
          <a:stretch>
            <a:fillRect/>
          </a:stretch>
        </p:blipFill>
        <p:spPr>
          <a:xfrm>
            <a:off x="0" y="1230925"/>
            <a:ext cx="5608650" cy="3766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92" name="Shape 492"/>
          <p:cNvPicPr preferRelativeResize="0"/>
          <p:nvPr/>
        </p:nvPicPr>
        <p:blipFill>
          <a:blip r:embed="rId3">
            <a:alphaModFix/>
          </a:blip>
          <a:stretch>
            <a:fillRect/>
          </a:stretch>
        </p:blipFill>
        <p:spPr>
          <a:xfrm>
            <a:off x="169905" y="0"/>
            <a:ext cx="880419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99" name="Shape 499"/>
          <p:cNvPicPr preferRelativeResize="0"/>
          <p:nvPr/>
        </p:nvPicPr>
        <p:blipFill>
          <a:blip r:embed="rId3">
            <a:alphaModFix/>
          </a:blip>
          <a:stretch>
            <a:fillRect/>
          </a:stretch>
        </p:blipFill>
        <p:spPr>
          <a:xfrm>
            <a:off x="0" y="1700607"/>
            <a:ext cx="9144001" cy="174228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06" name="Shape 506"/>
          <p:cNvPicPr preferRelativeResize="0"/>
          <p:nvPr/>
        </p:nvPicPr>
        <p:blipFill>
          <a:blip r:embed="rId3">
            <a:alphaModFix/>
          </a:blip>
          <a:stretch>
            <a:fillRect/>
          </a:stretch>
        </p:blipFill>
        <p:spPr>
          <a:xfrm>
            <a:off x="0" y="1361153"/>
            <a:ext cx="9144002" cy="24211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stories</a:t>
            </a:r>
            <a:endParaRPr/>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should each be prepared with at least one link to a story that relies heavily on data. In the future, I’ll call on people randomly. This week, I’m going to ask for volunteers, and then present a few I found.</a:t>
            </a:r>
            <a:endParaRPr/>
          </a:p>
          <a:p>
            <a:pPr indent="0" lvl="0" marL="0">
              <a:spcBef>
                <a:spcPts val="1600"/>
              </a:spcBef>
              <a:spcAft>
                <a:spcPts val="0"/>
              </a:spcAft>
              <a:buNone/>
            </a:pPr>
            <a:r>
              <a:t/>
            </a:r>
            <a:endParaRPr/>
          </a:p>
          <a:p>
            <a:pPr indent="0" lvl="0" marL="0">
              <a:spcBef>
                <a:spcPts val="1600"/>
              </a:spcBef>
              <a:spcAft>
                <a:spcPts val="0"/>
              </a:spcAft>
              <a:buNone/>
            </a:pPr>
            <a:r>
              <a:rPr lang="en"/>
              <a:t>Next week, everyone’s on the hot seat!</a:t>
            </a:r>
            <a:endParaRPr/>
          </a:p>
          <a:p>
            <a:pPr indent="0" lvl="0" marL="0" rtl="0">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2" name="Shape 512"/>
          <p:cNvSpPr txBox="1"/>
          <p:nvPr>
            <p:ph idx="1" type="body"/>
          </p:nvPr>
        </p:nvSpPr>
        <p:spPr>
          <a:xfrm>
            <a:off x="311700" y="4125775"/>
            <a:ext cx="8520600" cy="7545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https://fivethirtyeight.com/features/we-used-broadband-data-we-shouldnt-have-heres-what-went-wrong/</a:t>
            </a:r>
            <a:endParaRPr/>
          </a:p>
        </p:txBody>
      </p:sp>
      <p:pic>
        <p:nvPicPr>
          <p:cNvPr id="513" name="Shape 513"/>
          <p:cNvPicPr preferRelativeResize="0"/>
          <p:nvPr/>
        </p:nvPicPr>
        <p:blipFill>
          <a:blip r:embed="rId3">
            <a:alphaModFix/>
          </a:blip>
          <a:stretch>
            <a:fillRect/>
          </a:stretch>
        </p:blipFill>
        <p:spPr>
          <a:xfrm>
            <a:off x="0" y="1672828"/>
            <a:ext cx="9144000" cy="179784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20" name="Shape 520"/>
          <p:cNvPicPr preferRelativeResize="0"/>
          <p:nvPr/>
        </p:nvPicPr>
        <p:blipFill>
          <a:blip r:embed="rId3">
            <a:alphaModFix/>
          </a:blip>
          <a:stretch>
            <a:fillRect/>
          </a:stretch>
        </p:blipFill>
        <p:spPr>
          <a:xfrm>
            <a:off x="0" y="226288"/>
            <a:ext cx="9144001" cy="46909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Shape 5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27" name="Shape 527"/>
          <p:cNvPicPr preferRelativeResize="0"/>
          <p:nvPr/>
        </p:nvPicPr>
        <p:blipFill>
          <a:blip r:embed="rId3">
            <a:alphaModFix/>
          </a:blip>
          <a:stretch>
            <a:fillRect/>
          </a:stretch>
        </p:blipFill>
        <p:spPr>
          <a:xfrm>
            <a:off x="0" y="1319471"/>
            <a:ext cx="9144001" cy="25045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33" name="Shape 5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34" name="Shape 534"/>
          <p:cNvPicPr preferRelativeResize="0"/>
          <p:nvPr/>
        </p:nvPicPr>
        <p:blipFill>
          <a:blip r:embed="rId3">
            <a:alphaModFix/>
          </a:blip>
          <a:stretch>
            <a:fillRect/>
          </a:stretch>
        </p:blipFill>
        <p:spPr>
          <a:xfrm>
            <a:off x="0" y="1328166"/>
            <a:ext cx="9144000" cy="248716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40" name="Shape 5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41" name="Shape 541"/>
          <p:cNvPicPr preferRelativeResize="0"/>
          <p:nvPr/>
        </p:nvPicPr>
        <p:blipFill>
          <a:blip r:embed="rId3">
            <a:alphaModFix/>
          </a:blip>
          <a:stretch>
            <a:fillRect/>
          </a:stretch>
        </p:blipFill>
        <p:spPr>
          <a:xfrm>
            <a:off x="0" y="1265464"/>
            <a:ext cx="9144000" cy="261257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Shape 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47" name="Shape 547"/>
          <p:cNvSpPr txBox="1"/>
          <p:nvPr>
            <p:ph idx="1" type="body"/>
          </p:nvPr>
        </p:nvSpPr>
        <p:spPr>
          <a:xfrm>
            <a:off x="311700" y="4066950"/>
            <a:ext cx="8520600" cy="501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https://consumerist.com/2016/04/11/this-farm-in-kansas-is-the-default-address-for-all-american-internet-users/</a:t>
            </a:r>
            <a:endParaRPr/>
          </a:p>
        </p:txBody>
      </p:sp>
      <p:pic>
        <p:nvPicPr>
          <p:cNvPr id="548" name="Shape 548"/>
          <p:cNvPicPr preferRelativeResize="0"/>
          <p:nvPr/>
        </p:nvPicPr>
        <p:blipFill>
          <a:blip r:embed="rId3">
            <a:alphaModFix/>
          </a:blip>
          <a:stretch>
            <a:fillRect/>
          </a:stretch>
        </p:blipFill>
        <p:spPr>
          <a:xfrm>
            <a:off x="0" y="1477140"/>
            <a:ext cx="9144000" cy="218922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54" name="Shape 5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55" name="Shape 555"/>
          <p:cNvPicPr preferRelativeResize="0"/>
          <p:nvPr/>
        </p:nvPicPr>
        <p:blipFill>
          <a:blip r:embed="rId3">
            <a:alphaModFix/>
          </a:blip>
          <a:stretch>
            <a:fillRect/>
          </a:stretch>
        </p:blipFill>
        <p:spPr>
          <a:xfrm>
            <a:off x="4894525" y="1883300"/>
            <a:ext cx="3581400" cy="2971800"/>
          </a:xfrm>
          <a:prstGeom prst="rect">
            <a:avLst/>
          </a:prstGeom>
          <a:noFill/>
          <a:ln>
            <a:noFill/>
          </a:ln>
        </p:spPr>
      </p:pic>
      <p:pic>
        <p:nvPicPr>
          <p:cNvPr id="556" name="Shape 556"/>
          <p:cNvPicPr preferRelativeResize="0"/>
          <p:nvPr/>
        </p:nvPicPr>
        <p:blipFill>
          <a:blip r:embed="rId4">
            <a:alphaModFix/>
          </a:blip>
          <a:stretch>
            <a:fillRect/>
          </a:stretch>
        </p:blipFill>
        <p:spPr>
          <a:xfrm>
            <a:off x="0" y="366527"/>
            <a:ext cx="9143999" cy="72969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62" name="Shape 5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63" name="Shape 563"/>
          <p:cNvPicPr preferRelativeResize="0"/>
          <p:nvPr/>
        </p:nvPicPr>
        <p:blipFill>
          <a:blip r:embed="rId3">
            <a:alphaModFix/>
          </a:blip>
          <a:stretch>
            <a:fillRect/>
          </a:stretch>
        </p:blipFill>
        <p:spPr>
          <a:xfrm>
            <a:off x="514350" y="1028700"/>
            <a:ext cx="8115300" cy="30861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most common phone number: 214-748-3647</a:t>
            </a:r>
            <a:endParaRPr/>
          </a:p>
        </p:txBody>
      </p:sp>
      <p:sp>
        <p:nvSpPr>
          <p:cNvPr id="569" name="Shape 5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70" name="Shape 570"/>
          <p:cNvPicPr preferRelativeResize="0"/>
          <p:nvPr/>
        </p:nvPicPr>
        <p:blipFill>
          <a:blip r:embed="rId3">
            <a:alphaModFix/>
          </a:blip>
          <a:stretch>
            <a:fillRect/>
          </a:stretch>
        </p:blipFill>
        <p:spPr>
          <a:xfrm>
            <a:off x="0" y="1779832"/>
            <a:ext cx="9144000" cy="296748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Shape 5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76" name="Shape 5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77" name="Shape 577"/>
          <p:cNvPicPr preferRelativeResize="0"/>
          <p:nvPr/>
        </p:nvPicPr>
        <p:blipFill>
          <a:blip r:embed="rId3">
            <a:alphaModFix/>
          </a:blip>
          <a:stretch>
            <a:fillRect/>
          </a:stretch>
        </p:blipFill>
        <p:spPr>
          <a:xfrm>
            <a:off x="1066800" y="749450"/>
            <a:ext cx="7010400" cy="409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stories</a:t>
            </a:r>
            <a:endParaRPr/>
          </a:p>
        </p:txBody>
      </p:sp>
      <p:sp>
        <p:nvSpPr>
          <p:cNvPr id="97" name="Shape 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u="sng">
                <a:solidFill>
                  <a:schemeClr val="hlink"/>
                </a:solidFill>
                <a:hlinkClick r:id="rId3"/>
              </a:rPr>
              <a:t>https://www.washingtonpost.com/news/national/wp/2018/04/06/feature/in-reaction-to-trump-millions-of-americans-are-joining-protests-and-getting-political</a:t>
            </a:r>
            <a:endParaRPr/>
          </a:p>
          <a:p>
            <a:pPr indent="-342900" lvl="0" marL="457200" rtl="0">
              <a:spcBef>
                <a:spcPts val="0"/>
              </a:spcBef>
              <a:spcAft>
                <a:spcPts val="0"/>
              </a:spcAft>
              <a:buSzPts val="1800"/>
              <a:buChar char="●"/>
            </a:pPr>
            <a:r>
              <a:rPr lang="en" u="sng">
                <a:solidFill>
                  <a:schemeClr val="hlink"/>
                </a:solidFill>
                <a:hlinkClick r:id="rId4"/>
              </a:rPr>
              <a:t>https://www.houstonchronicle.com/news/houston-texas/houston/article/Texas-pregnancy-related-deaths-inflated-finds-12819264.php</a:t>
            </a:r>
            <a:endParaRPr/>
          </a:p>
          <a:p>
            <a:pPr indent="-342900" lvl="0" marL="457200" rtl="0">
              <a:spcBef>
                <a:spcPts val="0"/>
              </a:spcBef>
              <a:spcAft>
                <a:spcPts val="0"/>
              </a:spcAft>
              <a:buSzPts val="1800"/>
              <a:buChar char="●"/>
            </a:pPr>
            <a:r>
              <a:rPr lang="en"/>
              <a:t>https://www.washingtonpost.com/graphics/2018/politics/superpac-donors-2018</a:t>
            </a:r>
            <a:endParaRPr/>
          </a:p>
          <a:p>
            <a:pPr indent="0" lvl="0" marL="0" rtl="0">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83" name="Shape 583"/>
          <p:cNvSpPr txBox="1"/>
          <p:nvPr>
            <p:ph idx="1" type="body"/>
          </p:nvPr>
        </p:nvSpPr>
        <p:spPr>
          <a:xfrm>
            <a:off x="311700" y="4125775"/>
            <a:ext cx="8520600" cy="443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https://www.thisamericanlife.org/extras/canvassers-study-in-episode-555-has-been-retracted</a:t>
            </a:r>
            <a:endParaRPr/>
          </a:p>
        </p:txBody>
      </p:sp>
      <p:pic>
        <p:nvPicPr>
          <p:cNvPr id="584" name="Shape 584"/>
          <p:cNvPicPr preferRelativeResize="0"/>
          <p:nvPr/>
        </p:nvPicPr>
        <p:blipFill>
          <a:blip r:embed="rId3">
            <a:alphaModFix/>
          </a:blip>
          <a:stretch>
            <a:fillRect/>
          </a:stretch>
        </p:blipFill>
        <p:spPr>
          <a:xfrm>
            <a:off x="0" y="1079443"/>
            <a:ext cx="9143999" cy="298461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0" name="Shape 5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91" name="Shape 591"/>
          <p:cNvPicPr preferRelativeResize="0"/>
          <p:nvPr/>
        </p:nvPicPr>
        <p:blipFill>
          <a:blip r:embed="rId3">
            <a:alphaModFix/>
          </a:blip>
          <a:stretch>
            <a:fillRect/>
          </a:stretch>
        </p:blipFill>
        <p:spPr>
          <a:xfrm>
            <a:off x="0" y="1422681"/>
            <a:ext cx="9144000" cy="229813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7" name="Shape 5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98" name="Shape 598"/>
          <p:cNvPicPr preferRelativeResize="0"/>
          <p:nvPr/>
        </p:nvPicPr>
        <p:blipFill>
          <a:blip r:embed="rId3">
            <a:alphaModFix/>
          </a:blip>
          <a:stretch>
            <a:fillRect/>
          </a:stretch>
        </p:blipFill>
        <p:spPr>
          <a:xfrm>
            <a:off x="0" y="2148417"/>
            <a:ext cx="9143998" cy="84666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4" name="Shape 6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605" name="Shape 605"/>
          <p:cNvPicPr preferRelativeResize="0"/>
          <p:nvPr/>
        </p:nvPicPr>
        <p:blipFill>
          <a:blip r:embed="rId3">
            <a:alphaModFix/>
          </a:blip>
          <a:stretch>
            <a:fillRect/>
          </a:stretch>
        </p:blipFill>
        <p:spPr>
          <a:xfrm>
            <a:off x="0" y="891970"/>
            <a:ext cx="9144002" cy="335956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Start with a question</a:t>
            </a:r>
            <a:endParaRPr/>
          </a:p>
        </p:txBody>
      </p:sp>
      <p:sp>
        <p:nvSpPr>
          <p:cNvPr id="611" name="Shape 6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I said to start with a question, and then find the data.</a:t>
            </a:r>
            <a:endParaRPr sz="2400"/>
          </a:p>
          <a:p>
            <a:pPr indent="0" lvl="0" marL="0">
              <a:spcBef>
                <a:spcPts val="1600"/>
              </a:spcBef>
              <a:spcAft>
                <a:spcPts val="0"/>
              </a:spcAft>
              <a:buNone/>
            </a:pPr>
            <a:r>
              <a:t/>
            </a:r>
            <a:endParaRPr sz="2400"/>
          </a:p>
          <a:p>
            <a:pPr indent="0" lvl="0" marL="0" rtl="0">
              <a:spcBef>
                <a:spcPts val="1600"/>
              </a:spcBef>
              <a:spcAft>
                <a:spcPts val="1600"/>
              </a:spcAft>
              <a:buNone/>
            </a:pPr>
            <a:r>
              <a:rPr lang="en" sz="2400"/>
              <a:t>But how realistic is that?</a:t>
            </a:r>
            <a:endParaRPr sz="24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Shape 6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realistic goal</a:t>
            </a:r>
            <a:endParaRPr/>
          </a:p>
        </p:txBody>
      </p:sp>
      <p:sp>
        <p:nvSpPr>
          <p:cNvPr id="617" name="Shape 6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Be aware of common datasets inside your beat</a:t>
            </a:r>
            <a:endParaRPr sz="2400"/>
          </a:p>
          <a:p>
            <a:pPr indent="0" lvl="0" marL="0">
              <a:spcBef>
                <a:spcPts val="1600"/>
              </a:spcBef>
              <a:spcAft>
                <a:spcPts val="0"/>
              </a:spcAft>
              <a:buNone/>
            </a:pPr>
            <a:r>
              <a:rPr lang="en" sz="2400"/>
              <a:t>Pay attention to new ones</a:t>
            </a:r>
            <a:endParaRPr sz="2400"/>
          </a:p>
          <a:p>
            <a:pPr indent="0" lvl="0" marL="0">
              <a:spcBef>
                <a:spcPts val="1600"/>
              </a:spcBef>
              <a:spcAft>
                <a:spcPts val="0"/>
              </a:spcAft>
              <a:buNone/>
            </a:pPr>
            <a:r>
              <a:rPr lang="en" sz="2400"/>
              <a:t>Let datasets inspire questions</a:t>
            </a:r>
            <a:endParaRPr sz="2400"/>
          </a:p>
          <a:p>
            <a:pPr indent="0" lvl="0" marL="0">
              <a:spcBef>
                <a:spcPts val="1600"/>
              </a:spcBef>
              <a:spcAft>
                <a:spcPts val="0"/>
              </a:spcAft>
              <a:buNone/>
            </a:pPr>
            <a:r>
              <a:rPr lang="en" sz="2400"/>
              <a:t>And be prepared with knowledge to answer great questions that do occur to you</a:t>
            </a:r>
            <a:endParaRPr sz="2400"/>
          </a:p>
          <a:p>
            <a:pPr indent="0" lvl="0" marL="0" rtl="0">
              <a:spcBef>
                <a:spcPts val="1600"/>
              </a:spcBef>
              <a:spcAft>
                <a:spcPts val="160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“Hey, I heard the local government just released a big data dump, can you find a story?” --your editor</a:t>
            </a:r>
            <a:endParaRPr sz="3600"/>
          </a:p>
          <a:p>
            <a:pPr indent="0" lvl="0" marL="0" rtl="0">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